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833" r:id="rId2"/>
    <p:sldId id="297" r:id="rId3"/>
    <p:sldId id="260" r:id="rId4"/>
    <p:sldId id="261" r:id="rId5"/>
    <p:sldId id="262" r:id="rId6"/>
    <p:sldId id="278" r:id="rId7"/>
    <p:sldId id="279" r:id="rId8"/>
    <p:sldId id="835" r:id="rId9"/>
    <p:sldId id="280" r:id="rId10"/>
    <p:sldId id="281" r:id="rId11"/>
    <p:sldId id="282" r:id="rId12"/>
    <p:sldId id="283" r:id="rId13"/>
    <p:sldId id="284" r:id="rId14"/>
    <p:sldId id="291" r:id="rId15"/>
    <p:sldId id="290" r:id="rId16"/>
    <p:sldId id="285" r:id="rId17"/>
    <p:sldId id="286" r:id="rId18"/>
    <p:sldId id="292" r:id="rId19"/>
    <p:sldId id="287" r:id="rId20"/>
    <p:sldId id="373" r:id="rId21"/>
    <p:sldId id="368" r:id="rId22"/>
    <p:sldId id="369" r:id="rId23"/>
    <p:sldId id="370" r:id="rId24"/>
    <p:sldId id="327" r:id="rId25"/>
    <p:sldId id="360" r:id="rId26"/>
    <p:sldId id="836" r:id="rId27"/>
    <p:sldId id="293" r:id="rId28"/>
    <p:sldId id="834" r:id="rId29"/>
    <p:sldId id="294" r:id="rId30"/>
    <p:sldId id="296" r:id="rId31"/>
    <p:sldId id="269" r:id="rId32"/>
    <p:sldId id="374" r:id="rId33"/>
    <p:sldId id="375" r:id="rId34"/>
    <p:sldId id="298" r:id="rId35"/>
    <p:sldId id="273" r:id="rId36"/>
    <p:sldId id="361" r:id="rId37"/>
    <p:sldId id="376"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05" d="100"/>
          <a:sy n="105" d="100"/>
        </p:scale>
        <p:origin x="178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10/4/20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1D1817-0083-4C24-A744-E9F7343A7C65}" type="slidenum">
              <a:rPr lang="en-US" smtClean="0">
                <a:cs typeface="Arial" charset="0"/>
              </a:rPr>
              <a:pPr fontAlgn="base">
                <a:spcBef>
                  <a:spcPct val="0"/>
                </a:spcBef>
                <a:spcAft>
                  <a:spcPct val="0"/>
                </a:spcAft>
                <a:defRPr/>
              </a:pPr>
              <a:t>3</a:t>
            </a:fld>
            <a:endParaRPr lang="en-US">
              <a:cs typeface="Arial" charset="0"/>
            </a:endParaRPr>
          </a:p>
        </p:txBody>
      </p:sp>
    </p:spTree>
    <p:extLst>
      <p:ext uri="{BB962C8B-B14F-4D97-AF65-F5344CB8AC3E}">
        <p14:creationId xmlns:p14="http://schemas.microsoft.com/office/powerpoint/2010/main" val="210983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6C1573-EAF5-45DE-928E-B4C1161D576A}" type="slidenum">
              <a:rPr lang="en-US" smtClean="0">
                <a:cs typeface="Arial" charset="0"/>
              </a:rPr>
              <a:pPr fontAlgn="base">
                <a:spcBef>
                  <a:spcPct val="0"/>
                </a:spcBef>
                <a:spcAft>
                  <a:spcPct val="0"/>
                </a:spcAft>
                <a:defRPr/>
              </a:pPr>
              <a:t>4</a:t>
            </a:fld>
            <a:endParaRPr lang="en-US">
              <a:cs typeface="Arial" charset="0"/>
            </a:endParaRPr>
          </a:p>
        </p:txBody>
      </p:sp>
    </p:spTree>
    <p:extLst>
      <p:ext uri="{BB962C8B-B14F-4D97-AF65-F5344CB8AC3E}">
        <p14:creationId xmlns:p14="http://schemas.microsoft.com/office/powerpoint/2010/main" val="199380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B38E36-BD97-4B44-89F6-5A0BBCF85A7F}" type="slidenum">
              <a:rPr lang="en-US" smtClean="0">
                <a:cs typeface="Arial" charset="0"/>
              </a:rPr>
              <a:pPr fontAlgn="base">
                <a:spcBef>
                  <a:spcPct val="0"/>
                </a:spcBef>
                <a:spcAft>
                  <a:spcPct val="0"/>
                </a:spcAft>
                <a:defRPr/>
              </a:pPr>
              <a:t>5</a:t>
            </a:fld>
            <a:endParaRPr lang="en-US">
              <a:cs typeface="Arial" charset="0"/>
            </a:endParaRPr>
          </a:p>
        </p:txBody>
      </p:sp>
    </p:spTree>
    <p:extLst>
      <p:ext uri="{BB962C8B-B14F-4D97-AF65-F5344CB8AC3E}">
        <p14:creationId xmlns:p14="http://schemas.microsoft.com/office/powerpoint/2010/main" val="304818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0C66FF-7128-4516-864A-2FB666E85563}" type="slidenum">
              <a:rPr lang="en-US" smtClean="0">
                <a:cs typeface="Arial" charset="0"/>
              </a:rPr>
              <a:pPr fontAlgn="base">
                <a:spcBef>
                  <a:spcPct val="0"/>
                </a:spcBef>
                <a:spcAft>
                  <a:spcPct val="0"/>
                </a:spcAft>
                <a:defRPr/>
              </a:pPr>
              <a:t>25</a:t>
            </a:fld>
            <a:endParaRPr lang="en-US">
              <a:cs typeface="Arial" charset="0"/>
            </a:endParaRPr>
          </a:p>
        </p:txBody>
      </p:sp>
    </p:spTree>
    <p:extLst>
      <p:ext uri="{BB962C8B-B14F-4D97-AF65-F5344CB8AC3E}">
        <p14:creationId xmlns:p14="http://schemas.microsoft.com/office/powerpoint/2010/main" val="352292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9A895E-AE68-401B-9C4B-412A46CB5857}" type="slidenum">
              <a:rPr lang="en-US" smtClean="0">
                <a:cs typeface="Arial" charset="0"/>
              </a:rPr>
              <a:pPr fontAlgn="base">
                <a:spcBef>
                  <a:spcPct val="0"/>
                </a:spcBef>
                <a:spcAft>
                  <a:spcPct val="0"/>
                </a:spcAft>
                <a:defRPr/>
              </a:pPr>
              <a:t>31</a:t>
            </a:fld>
            <a:endParaRPr lang="en-US">
              <a:cs typeface="Arial" charset="0"/>
            </a:endParaRPr>
          </a:p>
        </p:txBody>
      </p:sp>
    </p:spTree>
    <p:extLst>
      <p:ext uri="{BB962C8B-B14F-4D97-AF65-F5344CB8AC3E}">
        <p14:creationId xmlns:p14="http://schemas.microsoft.com/office/powerpoint/2010/main" val="170633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ACBBD-7601-4C9A-874B-9F424C2C12FB}" type="slidenum">
              <a:rPr lang="en-US" smtClean="0">
                <a:cs typeface="Arial" charset="0"/>
              </a:rPr>
              <a:pPr fontAlgn="base">
                <a:spcBef>
                  <a:spcPct val="0"/>
                </a:spcBef>
                <a:spcAft>
                  <a:spcPct val="0"/>
                </a:spcAft>
                <a:defRPr/>
              </a:pPr>
              <a:t>35</a:t>
            </a:fld>
            <a:endParaRPr lang="en-US">
              <a:cs typeface="Arial" charset="0"/>
            </a:endParaRPr>
          </a:p>
        </p:txBody>
      </p:sp>
    </p:spTree>
    <p:extLst>
      <p:ext uri="{BB962C8B-B14F-4D97-AF65-F5344CB8AC3E}">
        <p14:creationId xmlns:p14="http://schemas.microsoft.com/office/powerpoint/2010/main" val="68669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10/4/20</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10/4/20</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10/4/20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10/4/20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10/4/20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10/4/20</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10/4/20</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10/4/20</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10/4/20</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10/4/20</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10/4/20</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10/4/20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8.jpeg"/><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10.gif"/><Relationship Id="rId5" Type="http://schemas.openxmlformats.org/officeDocument/2006/relationships/image" Target="../media/image9.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vmlDrawing" Target="../drawings/vmlDrawing5.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5.bin"/><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4763608"/>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 of Cleveland!</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10/4/20</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2844932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8" name="Rectangle 70">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9" name="Freeform: Shape 72">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06573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0" name="Freeform: Shape 74">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4465335"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03504" y="338328"/>
            <a:ext cx="2907792" cy="2249424"/>
          </a:xfrm>
        </p:spPr>
        <p:txBody>
          <a:bodyPr vert="horz" lIns="91440" tIns="45720" rIns="91440" bIns="45720" rtlCol="0" anchor="b">
            <a:normAutofit/>
          </a:bodyPr>
          <a:lstStyle/>
          <a:p>
            <a:pPr defTabSz="914400"/>
            <a:r>
              <a:rPr lang="en-US" sz="3600"/>
              <a:t>Here are some unknown houses…</a:t>
            </a:r>
          </a:p>
        </p:txBody>
      </p:sp>
      <p:sp>
        <p:nvSpPr>
          <p:cNvPr id="3" name="Text Placeholder 2"/>
          <p:cNvSpPr>
            <a:spLocks noGrp="1"/>
          </p:cNvSpPr>
          <p:nvPr>
            <p:ph type="body" idx="1"/>
          </p:nvPr>
        </p:nvSpPr>
        <p:spPr>
          <a:xfrm>
            <a:off x="603504" y="2724912"/>
            <a:ext cx="2407158" cy="1155525"/>
          </a:xfrm>
        </p:spPr>
        <p:txBody>
          <a:bodyPr vert="horz" lIns="91440" tIns="45720" rIns="91440" bIns="45720" rtlCol="0" anchor="t">
            <a:normAutofit/>
          </a:bodyPr>
          <a:lstStyle/>
          <a:p>
            <a:pPr defTabSz="914400">
              <a:spcBef>
                <a:spcPts val="1000"/>
              </a:spcBef>
            </a:pPr>
            <a:r>
              <a:rPr lang="en-US" sz="1700"/>
              <a:t>East Side or West Side?</a:t>
            </a:r>
          </a:p>
        </p:txBody>
      </p:sp>
      <p:pic>
        <p:nvPicPr>
          <p:cNvPr id="11266" name="Picture 2" descr="Cleveland Skyline Panorama Photograph by Dale Kincaid">
            <a:extLst>
              <a:ext uri="{FF2B5EF4-FFF2-40B4-BE49-F238E27FC236}">
                <a16:creationId xmlns:a16="http://schemas.microsoft.com/office/drawing/2014/main" id="{C4EA4F3B-D45C-7D43-8983-C46A52AF5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31790" y="963168"/>
            <a:ext cx="5364483" cy="201168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4"/>
          <p:cNvSpPr>
            <a:spLocks noGrp="1"/>
          </p:cNvSpPr>
          <p:nvPr>
            <p:ph type="dt" sz="half" idx="10"/>
          </p:nvPr>
        </p:nvSpPr>
        <p:spPr>
          <a:xfrm>
            <a:off x="603504" y="6356350"/>
            <a:ext cx="1225296" cy="365125"/>
          </a:xfrm>
        </p:spPr>
        <p:txBody>
          <a:bodyPr vert="horz" lIns="91440" tIns="45720" rIns="91440" bIns="45720" rtlCol="0" anchor="ctr">
            <a:normAutofit/>
          </a:bodyPr>
          <a:lstStyle/>
          <a:p>
            <a:pPr>
              <a:spcAft>
                <a:spcPts val="600"/>
              </a:spcAft>
            </a:pPr>
            <a:fld id="{9B19E99B-5349-415A-8E56-8E989211A366}" type="datetime1">
              <a:rPr lang="en-US" sz="1200">
                <a:solidFill>
                  <a:schemeClr val="tx1">
                    <a:alpha val="80000"/>
                  </a:schemeClr>
                </a:solidFill>
              </a:rPr>
              <a:pPr>
                <a:spcAft>
                  <a:spcPts val="600"/>
                </a:spcAft>
              </a:pPr>
              <a:t>10/4/20</a:t>
            </a:fld>
            <a:endParaRPr lang="en-US" sz="1200">
              <a:solidFill>
                <a:schemeClr val="tx1">
                  <a:alpha val="80000"/>
                </a:schemeClr>
              </a:solidFill>
            </a:endParaRPr>
          </a:p>
        </p:txBody>
      </p:sp>
      <p:sp>
        <p:nvSpPr>
          <p:cNvPr id="9" name="Slide Number Placeholder 6"/>
          <p:cNvSpPr>
            <a:spLocks noGrp="1"/>
          </p:cNvSpPr>
          <p:nvPr>
            <p:ph type="sldNum" sz="quarter" idx="12"/>
          </p:nvPr>
        </p:nvSpPr>
        <p:spPr>
          <a:xfrm>
            <a:off x="8193880" y="6356350"/>
            <a:ext cx="321469" cy="365125"/>
          </a:xfrm>
        </p:spPr>
        <p:txBody>
          <a:bodyPr vert="horz" lIns="91440" tIns="45720" rIns="91440" bIns="45720" rtlCol="0" anchor="ctr">
            <a:normAutofit/>
          </a:bodyPr>
          <a:lstStyle/>
          <a:p>
            <a:pPr>
              <a:lnSpc>
                <a:spcPct val="90000"/>
              </a:lnSpc>
              <a:spcAft>
                <a:spcPts val="600"/>
              </a:spcAft>
            </a:pPr>
            <a:r>
              <a:rPr lang="en-US" sz="1000">
                <a:solidFill>
                  <a:schemeClr val="bg1">
                    <a:alpha val="80000"/>
                  </a:schemeClr>
                </a:solidFill>
              </a:rPr>
              <a:t>16</a:t>
            </a:r>
          </a:p>
        </p:txBody>
      </p:sp>
      <p:graphicFrame>
        <p:nvGraphicFramePr>
          <p:cNvPr id="7" name="Content Placeholder 7"/>
          <p:cNvGraphicFramePr>
            <a:graphicFrameLocks noGrp="1"/>
          </p:cNvGraphicFramePr>
          <p:nvPr>
            <p:ph sz="half" idx="2"/>
            <p:extLst>
              <p:ext uri="{D42A27DB-BD31-4B8C-83A1-F6EECF244321}">
                <p14:modId xmlns:p14="http://schemas.microsoft.com/office/powerpoint/2010/main" val="805572369"/>
              </p:ext>
            </p:extLst>
          </p:nvPr>
        </p:nvGraphicFramePr>
        <p:xfrm>
          <a:off x="4732452" y="3155743"/>
          <a:ext cx="3742353" cy="3147242"/>
        </p:xfrm>
        <a:graphic>
          <a:graphicData uri="http://schemas.openxmlformats.org/drawingml/2006/table">
            <a:tbl>
              <a:tblPr firstRow="1" bandRow="1">
                <a:tableStyleId>{5C22544A-7EE6-4342-B048-85BDC9FD1C3A}</a:tableStyleId>
              </a:tblPr>
              <a:tblGrid>
                <a:gridCol w="935588">
                  <a:extLst>
                    <a:ext uri="{9D8B030D-6E8A-4147-A177-3AD203B41FA5}">
                      <a16:colId xmlns:a16="http://schemas.microsoft.com/office/drawing/2014/main" val="20000"/>
                    </a:ext>
                  </a:extLst>
                </a:gridCol>
                <a:gridCol w="885447">
                  <a:extLst>
                    <a:ext uri="{9D8B030D-6E8A-4147-A177-3AD203B41FA5}">
                      <a16:colId xmlns:a16="http://schemas.microsoft.com/office/drawing/2014/main" val="20001"/>
                    </a:ext>
                  </a:extLst>
                </a:gridCol>
                <a:gridCol w="885447">
                  <a:extLst>
                    <a:ext uri="{9D8B030D-6E8A-4147-A177-3AD203B41FA5}">
                      <a16:colId xmlns:a16="http://schemas.microsoft.com/office/drawing/2014/main" val="20002"/>
                    </a:ext>
                  </a:extLst>
                </a:gridCol>
                <a:gridCol w="1035871">
                  <a:extLst>
                    <a:ext uri="{9D8B030D-6E8A-4147-A177-3AD203B41FA5}">
                      <a16:colId xmlns:a16="http://schemas.microsoft.com/office/drawing/2014/main" val="20004"/>
                    </a:ext>
                  </a:extLst>
                </a:gridCol>
              </a:tblGrid>
              <a:tr h="373982">
                <a:tc>
                  <a:txBody>
                    <a:bodyPr/>
                    <a:lstStyle/>
                    <a:p>
                      <a:r>
                        <a:rPr lang="en-US" sz="1200" cap="none" spc="0"/>
                        <a:t>Beds</a:t>
                      </a:r>
                      <a:endParaRPr lang="en-US" sz="1200" b="1" cap="none" spc="0">
                        <a:solidFill>
                          <a:schemeClr val="bg1"/>
                        </a:solidFill>
                      </a:endParaRPr>
                    </a:p>
                  </a:txBody>
                  <a:tcPr marL="55307" marR="39505" marT="79010" marB="79010" anchor="ctr"/>
                </a:tc>
                <a:tc>
                  <a:txBody>
                    <a:bodyPr/>
                    <a:lstStyle/>
                    <a:p>
                      <a:r>
                        <a:rPr lang="en-US" sz="1200" cap="none" spc="0"/>
                        <a:t>Bath</a:t>
                      </a:r>
                      <a:endParaRPr lang="en-US" sz="1200" b="1" cap="none" spc="0">
                        <a:solidFill>
                          <a:schemeClr val="bg1"/>
                        </a:solidFill>
                      </a:endParaRPr>
                    </a:p>
                  </a:txBody>
                  <a:tcPr marL="55307" marR="39505" marT="79010" marB="79010" anchor="ctr"/>
                </a:tc>
                <a:tc>
                  <a:txBody>
                    <a:bodyPr/>
                    <a:lstStyle/>
                    <a:p>
                      <a:r>
                        <a:rPr lang="en-US" sz="1200" cap="none" spc="0" err="1"/>
                        <a:t>SqFt</a:t>
                      </a:r>
                      <a:endParaRPr lang="en-US" sz="1200" b="1" cap="none" spc="0">
                        <a:solidFill>
                          <a:schemeClr val="bg1"/>
                        </a:solidFill>
                      </a:endParaRPr>
                    </a:p>
                  </a:txBody>
                  <a:tcPr marL="55307" marR="39505" marT="79010" marB="79010" anchor="ctr"/>
                </a:tc>
                <a:tc>
                  <a:txBody>
                    <a:bodyPr/>
                    <a:lstStyle/>
                    <a:p>
                      <a:r>
                        <a:rPr lang="en-US" sz="1200" cap="none" spc="0"/>
                        <a:t>Price</a:t>
                      </a:r>
                      <a:endParaRPr lang="en-US" sz="1200" b="1" cap="none" spc="0">
                        <a:solidFill>
                          <a:schemeClr val="bg1"/>
                        </a:solidFill>
                      </a:endParaRPr>
                    </a:p>
                  </a:txBody>
                  <a:tcPr marL="55307" marR="39505" marT="79010" marB="79010" anchor="ctr"/>
                </a:tc>
                <a:extLst>
                  <a:ext uri="{0D108BD9-81ED-4DB2-BD59-A6C34878D82A}">
                    <a16:rowId xmlns:a16="http://schemas.microsoft.com/office/drawing/2014/main" val="10000"/>
                  </a:ext>
                </a:extLst>
              </a:tr>
              <a:tr h="308140">
                <a:tc>
                  <a:txBody>
                    <a:bodyPr/>
                    <a:lstStyle/>
                    <a:p>
                      <a:r>
                        <a:rPr lang="en-US" sz="1000" cap="none" spc="0"/>
                        <a:t>5</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1136</a:t>
                      </a:r>
                      <a:endParaRPr lang="en-US" sz="1000" cap="none" spc="0">
                        <a:solidFill>
                          <a:schemeClr val="tx1"/>
                        </a:solidFill>
                      </a:endParaRPr>
                    </a:p>
                  </a:txBody>
                  <a:tcPr marL="55307" marR="39505" marT="39505" marB="79010"/>
                </a:tc>
                <a:tc>
                  <a:txBody>
                    <a:bodyPr/>
                    <a:lstStyle/>
                    <a:p>
                      <a:r>
                        <a:rPr lang="en-US" sz="1000" cap="none" spc="0"/>
                        <a:t>$48K</a:t>
                      </a:r>
                      <a:endParaRPr lang="en-US" sz="1000" cap="none" spc="0">
                        <a:solidFill>
                          <a:schemeClr val="tx1"/>
                        </a:solidFill>
                      </a:endParaRPr>
                    </a:p>
                  </a:txBody>
                  <a:tcPr marL="55307" marR="39505" marT="39505" marB="79010"/>
                </a:tc>
                <a:extLst>
                  <a:ext uri="{0D108BD9-81ED-4DB2-BD59-A6C34878D82A}">
                    <a16:rowId xmlns:a16="http://schemas.microsoft.com/office/drawing/2014/main" val="10001"/>
                  </a:ext>
                </a:extLst>
              </a:tr>
              <a:tr h="308140">
                <a:tc>
                  <a:txBody>
                    <a:bodyPr/>
                    <a:lstStyle/>
                    <a:p>
                      <a:r>
                        <a:rPr lang="en-US" sz="1000" cap="none" spc="0" dirty="0"/>
                        <a:t>6</a:t>
                      </a:r>
                      <a:endParaRPr lang="en-US" sz="1000" cap="none" spc="0" dirty="0">
                        <a:solidFill>
                          <a:schemeClr val="tx1"/>
                        </a:solidFill>
                      </a:endParaRPr>
                    </a:p>
                  </a:txBody>
                  <a:tcPr marL="55307" marR="39505" marT="39505" marB="79010"/>
                </a:tc>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4500</a:t>
                      </a:r>
                      <a:endParaRPr lang="en-US" sz="1000" cap="none" spc="0">
                        <a:solidFill>
                          <a:schemeClr val="tx1"/>
                        </a:solidFill>
                      </a:endParaRPr>
                    </a:p>
                  </a:txBody>
                  <a:tcPr marL="55307" marR="39505" marT="39505" marB="79010"/>
                </a:tc>
                <a:tc>
                  <a:txBody>
                    <a:bodyPr/>
                    <a:lstStyle/>
                    <a:p>
                      <a:r>
                        <a:rPr lang="en-US" sz="1000" cap="none" spc="0"/>
                        <a:t>$259K</a:t>
                      </a:r>
                      <a:endParaRPr lang="en-US" sz="1000" cap="none" spc="0">
                        <a:solidFill>
                          <a:schemeClr val="tx1"/>
                        </a:solidFill>
                      </a:endParaRPr>
                    </a:p>
                  </a:txBody>
                  <a:tcPr marL="55307" marR="39505" marT="39505" marB="79010"/>
                </a:tc>
                <a:extLst>
                  <a:ext uri="{0D108BD9-81ED-4DB2-BD59-A6C34878D82A}">
                    <a16:rowId xmlns:a16="http://schemas.microsoft.com/office/drawing/2014/main" val="10002"/>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$85K</a:t>
                      </a:r>
                      <a:endParaRPr lang="en-US" sz="1000" cap="none" spc="0">
                        <a:solidFill>
                          <a:schemeClr val="tx1"/>
                        </a:solidFill>
                      </a:endParaRPr>
                    </a:p>
                  </a:txBody>
                  <a:tcPr marL="55307" marR="39505" marT="39505" marB="79010"/>
                </a:tc>
                <a:extLst>
                  <a:ext uri="{0D108BD9-81ED-4DB2-BD59-A6C34878D82A}">
                    <a16:rowId xmlns:a16="http://schemas.microsoft.com/office/drawing/2014/main" val="10003"/>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$106K</a:t>
                      </a:r>
                      <a:endParaRPr lang="en-US" sz="1000" cap="none" spc="0">
                        <a:solidFill>
                          <a:schemeClr val="tx1"/>
                        </a:solidFill>
                      </a:endParaRPr>
                    </a:p>
                  </a:txBody>
                  <a:tcPr marL="55307" marR="39505" marT="39505" marB="79010"/>
                </a:tc>
                <a:extLst>
                  <a:ext uri="{0D108BD9-81ED-4DB2-BD59-A6C34878D82A}">
                    <a16:rowId xmlns:a16="http://schemas.microsoft.com/office/drawing/2014/main" val="10004"/>
                  </a:ext>
                </a:extLst>
              </a:tr>
              <a:tr h="308140">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1170</a:t>
                      </a:r>
                      <a:endParaRPr lang="en-US" sz="1000" cap="none" spc="0">
                        <a:solidFill>
                          <a:schemeClr val="tx1"/>
                        </a:solidFill>
                      </a:endParaRPr>
                    </a:p>
                  </a:txBody>
                  <a:tcPr marL="55307" marR="39505" marT="39505" marB="79010"/>
                </a:tc>
                <a:tc>
                  <a:txBody>
                    <a:bodyPr/>
                    <a:lstStyle/>
                    <a:p>
                      <a:r>
                        <a:rPr lang="en-US" sz="1000" cap="none" spc="0"/>
                        <a:t>$200K</a:t>
                      </a:r>
                      <a:endParaRPr lang="en-US" sz="1000" cap="none" spc="0">
                        <a:solidFill>
                          <a:schemeClr val="tx1"/>
                        </a:solidFill>
                      </a:endParaRPr>
                    </a:p>
                  </a:txBody>
                  <a:tcPr marL="55307" marR="39505" marT="39505" marB="79010"/>
                </a:tc>
                <a:extLst>
                  <a:ext uri="{0D108BD9-81ED-4DB2-BD59-A6C34878D82A}">
                    <a16:rowId xmlns:a16="http://schemas.microsoft.com/office/drawing/2014/main" val="10005"/>
                  </a:ext>
                </a:extLst>
              </a:tr>
              <a:tr h="308140">
                <a:tc>
                  <a:txBody>
                    <a:bodyPr/>
                    <a:lstStyle/>
                    <a:p>
                      <a:r>
                        <a:rPr lang="en-US" sz="1000" cap="none" spc="0"/>
                        <a:t>5</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2592</a:t>
                      </a:r>
                      <a:endParaRPr lang="en-US" sz="1000" cap="none" spc="0">
                        <a:solidFill>
                          <a:schemeClr val="tx1"/>
                        </a:solidFill>
                      </a:endParaRPr>
                    </a:p>
                  </a:txBody>
                  <a:tcPr marL="55307" marR="39505" marT="39505" marB="79010"/>
                </a:tc>
                <a:tc>
                  <a:txBody>
                    <a:bodyPr/>
                    <a:lstStyle/>
                    <a:p>
                      <a:r>
                        <a:rPr lang="en-US" sz="1000" cap="none" spc="0"/>
                        <a:t>$95K</a:t>
                      </a:r>
                      <a:endParaRPr lang="en-US" sz="1000" cap="none" spc="0">
                        <a:solidFill>
                          <a:schemeClr val="tx1"/>
                        </a:solidFill>
                      </a:endParaRPr>
                    </a:p>
                  </a:txBody>
                  <a:tcPr marL="55307" marR="39505" marT="39505" marB="79010"/>
                </a:tc>
                <a:extLst>
                  <a:ext uri="{0D108BD9-81ED-4DB2-BD59-A6C34878D82A}">
                    <a16:rowId xmlns:a16="http://schemas.microsoft.com/office/drawing/2014/main" val="10006"/>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a:t>
                      </a:r>
                      <a:endParaRPr lang="en-US" sz="1000" cap="none" spc="0">
                        <a:solidFill>
                          <a:schemeClr val="tx1"/>
                        </a:solidFill>
                      </a:endParaRPr>
                    </a:p>
                  </a:txBody>
                  <a:tcPr marL="55307" marR="39505" marT="39505" marB="79010"/>
                </a:tc>
                <a:tc>
                  <a:txBody>
                    <a:bodyPr/>
                    <a:lstStyle/>
                    <a:p>
                      <a:r>
                        <a:rPr lang="en-US" sz="1000" cap="none" spc="0"/>
                        <a:t>1398</a:t>
                      </a:r>
                      <a:endParaRPr lang="en-US" sz="1000" cap="none" spc="0">
                        <a:solidFill>
                          <a:schemeClr val="tx1"/>
                        </a:solidFill>
                      </a:endParaRPr>
                    </a:p>
                  </a:txBody>
                  <a:tcPr marL="55307" marR="39505" marT="39505" marB="79010"/>
                </a:tc>
                <a:tc>
                  <a:txBody>
                    <a:bodyPr/>
                    <a:lstStyle/>
                    <a:p>
                      <a:r>
                        <a:rPr lang="en-US" sz="1000" cap="none" spc="0"/>
                        <a:t>$100K</a:t>
                      </a:r>
                      <a:endParaRPr lang="en-US" sz="1000" cap="none" spc="0">
                        <a:solidFill>
                          <a:schemeClr val="tx1"/>
                        </a:solidFill>
                      </a:endParaRPr>
                    </a:p>
                  </a:txBody>
                  <a:tcPr marL="55307" marR="39505" marT="39505" marB="79010"/>
                </a:tc>
                <a:extLst>
                  <a:ext uri="{0D108BD9-81ED-4DB2-BD59-A6C34878D82A}">
                    <a16:rowId xmlns:a16="http://schemas.microsoft.com/office/drawing/2014/main" val="10007"/>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$106K</a:t>
                      </a:r>
                      <a:endParaRPr lang="en-US" sz="1000" cap="none" spc="0">
                        <a:solidFill>
                          <a:schemeClr val="tx1"/>
                        </a:solidFill>
                      </a:endParaRPr>
                    </a:p>
                  </a:txBody>
                  <a:tcPr marL="55307" marR="39505" marT="39505" marB="79010"/>
                </a:tc>
                <a:extLst>
                  <a:ext uri="{0D108BD9-81ED-4DB2-BD59-A6C34878D82A}">
                    <a16:rowId xmlns:a16="http://schemas.microsoft.com/office/drawing/2014/main" val="10008"/>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1614</a:t>
                      </a:r>
                      <a:endParaRPr lang="en-US" sz="1000" cap="none" spc="0">
                        <a:solidFill>
                          <a:schemeClr val="tx1"/>
                        </a:solidFill>
                      </a:endParaRPr>
                    </a:p>
                  </a:txBody>
                  <a:tcPr marL="55307" marR="39505" marT="39505" marB="79010"/>
                </a:tc>
                <a:tc>
                  <a:txBody>
                    <a:bodyPr/>
                    <a:lstStyle/>
                    <a:p>
                      <a:r>
                        <a:rPr lang="en-US" sz="1000" cap="none" spc="0" dirty="0"/>
                        <a:t>$124K</a:t>
                      </a:r>
                      <a:endParaRPr lang="en-US" sz="1000" cap="none" spc="0" dirty="0">
                        <a:solidFill>
                          <a:schemeClr val="tx1"/>
                        </a:solidFill>
                      </a:endParaRPr>
                    </a:p>
                  </a:txBody>
                  <a:tcPr marL="55307" marR="39505" marT="39505" marB="7901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8237177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pick two house attributes, </a:t>
            </a:r>
            <a:r>
              <a:rPr lang="en-US" dirty="0" err="1"/>
              <a:t>sqft</a:t>
            </a:r>
            <a:r>
              <a:rPr lang="en-US" dirty="0"/>
              <a:t> and price</a:t>
            </a:r>
          </a:p>
        </p:txBody>
      </p:sp>
      <p:sp>
        <p:nvSpPr>
          <p:cNvPr id="7" name="TextBox 6"/>
          <p:cNvSpPr txBox="1"/>
          <p:nvPr/>
        </p:nvSpPr>
        <p:spPr>
          <a:xfrm>
            <a:off x="1768839" y="1535608"/>
            <a:ext cx="5310108" cy="369332"/>
          </a:xfrm>
          <a:prstGeom prst="rect">
            <a:avLst/>
          </a:prstGeom>
          <a:noFill/>
        </p:spPr>
        <p:txBody>
          <a:bodyPr wrap="none" rtlCol="0">
            <a:spAutoFit/>
          </a:bodyPr>
          <a:lstStyle/>
          <a:p>
            <a:r>
              <a:rPr lang="en-US" dirty="0"/>
              <a:t>Plot East, West and Unknown houses on a scatter</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5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17</a:t>
            </a:r>
          </a:p>
        </p:txBody>
      </p:sp>
    </p:spTree>
    <p:extLst>
      <p:ext uri="{BB962C8B-B14F-4D97-AF65-F5344CB8AC3E}">
        <p14:creationId xmlns:p14="http://schemas.microsoft.com/office/powerpoint/2010/main" val="3654602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19" y="365126"/>
            <a:ext cx="8817834" cy="591477"/>
          </a:xfrm>
        </p:spPr>
        <p:txBody>
          <a:bodyPr/>
          <a:lstStyle/>
          <a:p>
            <a:r>
              <a:rPr lang="en-US" sz="3000" dirty="0"/>
              <a:t>KNN Measures the Euclidean distance between points</a:t>
            </a:r>
          </a:p>
        </p:txBody>
      </p:sp>
      <p:sp>
        <p:nvSpPr>
          <p:cNvPr id="7" name="TextBox 6"/>
          <p:cNvSpPr txBox="1"/>
          <p:nvPr/>
        </p:nvSpPr>
        <p:spPr>
          <a:xfrm>
            <a:off x="199319" y="1535608"/>
            <a:ext cx="3339376" cy="369332"/>
          </a:xfrm>
          <a:prstGeom prst="rect">
            <a:avLst/>
          </a:prstGeom>
          <a:noFill/>
        </p:spPr>
        <p:txBody>
          <a:bodyPr wrap="none" rtlCol="0">
            <a:spAutoFit/>
          </a:bodyPr>
          <a:lstStyle/>
          <a:p>
            <a:r>
              <a:rPr lang="en-US" dirty="0"/>
              <a:t>Lets zoom in to a specific point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53" y="2172070"/>
            <a:ext cx="4584700" cy="2755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val 2"/>
          <p:cNvSpPr/>
          <p:nvPr/>
        </p:nvSpPr>
        <p:spPr>
          <a:xfrm>
            <a:off x="2088110" y="3536372"/>
            <a:ext cx="1064523" cy="66713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75778" idx="1"/>
          </p:cNvCxnSpPr>
          <p:nvPr/>
        </p:nvCxnSpPr>
        <p:spPr>
          <a:xfrm flipV="1">
            <a:off x="2975209" y="3550020"/>
            <a:ext cx="1457244" cy="319921"/>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E6C6E00-4DCE-4302-94D1-133C3CEEA8C2}"/>
              </a:ext>
            </a:extLst>
          </p:cNvPr>
          <p:cNvSpPr/>
          <p:nvPr/>
        </p:nvSpPr>
        <p:spPr>
          <a:xfrm>
            <a:off x="199319" y="5562600"/>
            <a:ext cx="8817834"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Without knowing distances or making calculations:</a:t>
            </a:r>
          </a:p>
          <a:p>
            <a:pPr algn="ctr"/>
            <a:r>
              <a:rPr lang="en-US" dirty="0"/>
              <a:t>What side of the city do you think the unknown is?</a:t>
            </a:r>
          </a:p>
        </p:txBody>
      </p:sp>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18</a:t>
            </a:r>
          </a:p>
        </p:txBody>
      </p:sp>
    </p:spTree>
    <p:extLst>
      <p:ext uri="{BB962C8B-B14F-4D97-AF65-F5344CB8AC3E}">
        <p14:creationId xmlns:p14="http://schemas.microsoft.com/office/powerpoint/2010/main" val="420231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6913816"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9088"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6920597"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7050" y="3491557"/>
            <a:ext cx="300082" cy="369332"/>
          </a:xfrm>
          <a:prstGeom prst="rect">
            <a:avLst/>
          </a:prstGeom>
          <a:noFill/>
        </p:spPr>
        <p:txBody>
          <a:bodyPr wrap="none" rtlCol="0">
            <a:spAutoFit/>
          </a:bodyPr>
          <a:lstStyle/>
          <a:p>
            <a:r>
              <a:rPr lang="en-US" dirty="0"/>
              <a:t>c</a:t>
            </a: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13"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19</a:t>
            </a:r>
          </a:p>
        </p:txBody>
      </p:sp>
    </p:spTree>
    <p:extLst>
      <p:ext uri="{BB962C8B-B14F-4D97-AF65-F5344CB8AC3E}">
        <p14:creationId xmlns:p14="http://schemas.microsoft.com/office/powerpoint/2010/main" val="113765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068136"/>
            <a:ext cx="3887391" cy="354895"/>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491557"/>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066800"/>
            <a:ext cx="3887391" cy="354895"/>
          </a:xfrm>
        </p:spPr>
        <p:txBody>
          <a:bodyPr/>
          <a:lstStyle/>
          <a:p>
            <a:r>
              <a:rPr lang="en-US" dirty="0"/>
              <a:t>Define the segment values</a:t>
            </a:r>
          </a:p>
        </p:txBody>
      </p:sp>
      <p:sp>
        <p:nvSpPr>
          <p:cNvPr id="17" name="Rectangle 16">
            <a:extLst>
              <a:ext uri="{FF2B5EF4-FFF2-40B4-BE49-F238E27FC236}">
                <a16:creationId xmlns:a16="http://schemas.microsoft.com/office/drawing/2014/main" id="{74D1F6EE-2939-4B72-A476-AB92787B015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B3A709-0FA6-4A01-ADE2-B42B7B897FB4}"/>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0" name="TextBox 19">
            <a:extLst>
              <a:ext uri="{FF2B5EF4-FFF2-40B4-BE49-F238E27FC236}">
                <a16:creationId xmlns:a16="http://schemas.microsoft.com/office/drawing/2014/main" id="{AC394AAD-C6F2-4E63-8E13-3B4023EE1221}"/>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1" name="TextBox 20">
            <a:extLst>
              <a:ext uri="{FF2B5EF4-FFF2-40B4-BE49-F238E27FC236}">
                <a16:creationId xmlns:a16="http://schemas.microsoft.com/office/drawing/2014/main" id="{6E1F1ABE-7987-43ED-982C-8F76BF28A20C}"/>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1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2" name="Slide Number Placeholder 6"/>
          <p:cNvSpPr>
            <a:spLocks noGrp="1"/>
          </p:cNvSpPr>
          <p:nvPr>
            <p:ph type="sldNum" sz="quarter" idx="12"/>
          </p:nvPr>
        </p:nvSpPr>
        <p:spPr>
          <a:xfrm>
            <a:off x="6457950" y="6356351"/>
            <a:ext cx="857250" cy="365125"/>
          </a:xfrm>
        </p:spPr>
        <p:txBody>
          <a:bodyPr/>
          <a:lstStyle/>
          <a:p>
            <a:r>
              <a:rPr lang="en-US" dirty="0"/>
              <a:t>20</a:t>
            </a:r>
          </a:p>
        </p:txBody>
      </p:sp>
      <p:sp>
        <p:nvSpPr>
          <p:cNvPr id="3" name="TextBox 2">
            <a:extLst>
              <a:ext uri="{FF2B5EF4-FFF2-40B4-BE49-F238E27FC236}">
                <a16:creationId xmlns:a16="http://schemas.microsoft.com/office/drawing/2014/main" id="{4927DAE8-A6B4-409A-B626-9AADA25872B4}"/>
              </a:ext>
            </a:extLst>
          </p:cNvPr>
          <p:cNvSpPr txBox="1"/>
          <p:nvPr/>
        </p:nvSpPr>
        <p:spPr>
          <a:xfrm>
            <a:off x="2503872" y="3842546"/>
            <a:ext cx="381836" cy="246221"/>
          </a:xfrm>
          <a:prstGeom prst="rect">
            <a:avLst/>
          </a:prstGeom>
          <a:noFill/>
        </p:spPr>
        <p:txBody>
          <a:bodyPr wrap="square" rtlCol="0">
            <a:spAutoFit/>
          </a:bodyPr>
          <a:lstStyle/>
          <a:p>
            <a:r>
              <a:rPr lang="en-US" sz="1000" dirty="0"/>
              <a:t>255</a:t>
            </a:r>
          </a:p>
        </p:txBody>
      </p:sp>
      <p:sp>
        <p:nvSpPr>
          <p:cNvPr id="23" name="TextBox 22">
            <a:extLst>
              <a:ext uri="{FF2B5EF4-FFF2-40B4-BE49-F238E27FC236}">
                <a16:creationId xmlns:a16="http://schemas.microsoft.com/office/drawing/2014/main" id="{1AFE0D6E-6322-48EC-94A1-E91F7B74767C}"/>
              </a:ext>
            </a:extLst>
          </p:cNvPr>
          <p:cNvSpPr txBox="1"/>
          <p:nvPr/>
        </p:nvSpPr>
        <p:spPr>
          <a:xfrm rot="16200000">
            <a:off x="2211484" y="3694414"/>
            <a:ext cx="381836" cy="246221"/>
          </a:xfrm>
          <a:prstGeom prst="rect">
            <a:avLst/>
          </a:prstGeom>
          <a:noFill/>
        </p:spPr>
        <p:txBody>
          <a:bodyPr wrap="square" rtlCol="0">
            <a:spAutoFit/>
          </a:bodyPr>
          <a:lstStyle/>
          <a:p>
            <a:r>
              <a:rPr lang="en-US" sz="1000" dirty="0"/>
              <a:t>-9k</a:t>
            </a:r>
          </a:p>
        </p:txBody>
      </p:sp>
    </p:spTree>
    <p:extLst>
      <p:ext uri="{BB962C8B-B14F-4D97-AF65-F5344CB8AC3E}">
        <p14:creationId xmlns:p14="http://schemas.microsoft.com/office/powerpoint/2010/main" val="3351205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4C40A36-2A7B-4EF9-8B7C-1CA3A42F75E2}"/>
              </a:ext>
            </a:extLst>
          </p:cNvPr>
          <p:cNvSpPr/>
          <p:nvPr/>
        </p:nvSpPr>
        <p:spPr>
          <a:xfrm>
            <a:off x="5311437" y="3282950"/>
            <a:ext cx="3293885" cy="2051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A841C57-1CE9-428F-9665-BE69F29932C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144336"/>
            <a:ext cx="3887391" cy="366930"/>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2976799"/>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233334"/>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582796"/>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098284"/>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143000"/>
            <a:ext cx="3887391" cy="366930"/>
          </a:xfrm>
        </p:spPr>
        <p:txBody>
          <a:bodyPr/>
          <a:lstStyle/>
          <a:p>
            <a:r>
              <a:rPr lang="en-US" dirty="0"/>
              <a:t>Math time…</a:t>
            </a:r>
          </a:p>
        </p:txBody>
      </p:sp>
      <p:sp>
        <p:nvSpPr>
          <p:cNvPr id="27" name="TextBox 26">
            <a:extLst>
              <a:ext uri="{FF2B5EF4-FFF2-40B4-BE49-F238E27FC236}">
                <a16:creationId xmlns:a16="http://schemas.microsoft.com/office/drawing/2014/main" id="{185777B8-47D0-4C90-85DA-B3D726D38BD3}"/>
              </a:ext>
            </a:extLst>
          </p:cNvPr>
          <p:cNvSpPr txBox="1"/>
          <p:nvPr/>
        </p:nvSpPr>
        <p:spPr>
          <a:xfrm>
            <a:off x="5364962" y="3011168"/>
            <a:ext cx="1343638" cy="341632"/>
          </a:xfrm>
          <a:prstGeom prst="rect">
            <a:avLst/>
          </a:prstGeom>
        </p:spPr>
        <p:txBody>
          <a:bodyPr vert="horz" lIns="91440" tIns="45720" rIns="91440" bIns="45720" rtlCol="0" anchor="b">
            <a:normAutofit/>
          </a:bodyPr>
          <a:lstStyle>
            <a:lvl1pPr indent="0" defTabSz="685800">
              <a:lnSpc>
                <a:spcPct val="90000"/>
              </a:lnSpc>
              <a:spcBef>
                <a:spcPts val="750"/>
              </a:spcBef>
              <a:buFont typeface="Arial" panose="020B0604020202020204" pitchFamily="34" charset="0"/>
              <a:buNone/>
              <a:defRPr b="1"/>
            </a:lvl1pPr>
            <a:lvl2pPr marL="342900" indent="0" defTabSz="685800">
              <a:lnSpc>
                <a:spcPct val="90000"/>
              </a:lnSpc>
              <a:spcBef>
                <a:spcPts val="375"/>
              </a:spcBef>
              <a:buFont typeface="Arial" panose="020B0604020202020204" pitchFamily="34" charset="0"/>
              <a:buNone/>
              <a:defRPr sz="1500" b="1"/>
            </a:lvl2pPr>
            <a:lvl3pPr marL="685800" indent="0" defTabSz="685800">
              <a:lnSpc>
                <a:spcPct val="90000"/>
              </a:lnSpc>
              <a:spcBef>
                <a:spcPts val="375"/>
              </a:spcBef>
              <a:buFont typeface="Arial" panose="020B0604020202020204" pitchFamily="34" charset="0"/>
              <a:buNone/>
              <a:defRPr sz="1350" b="1"/>
            </a:lvl3pPr>
            <a:lvl4pPr marL="1028700" indent="0" defTabSz="685800">
              <a:lnSpc>
                <a:spcPct val="90000"/>
              </a:lnSpc>
              <a:spcBef>
                <a:spcPts val="375"/>
              </a:spcBef>
              <a:buFont typeface="Arial" panose="020B0604020202020204" pitchFamily="34" charset="0"/>
              <a:buNone/>
              <a:defRPr sz="1200" b="1"/>
            </a:lvl4pPr>
            <a:lvl5pPr marL="1371600" indent="0" defTabSz="685800">
              <a:lnSpc>
                <a:spcPct val="90000"/>
              </a:lnSpc>
              <a:spcBef>
                <a:spcPts val="375"/>
              </a:spcBef>
              <a:buFont typeface="Arial" panose="020B0604020202020204" pitchFamily="34" charset="0"/>
              <a:buNone/>
              <a:defRPr sz="1200" b="1"/>
            </a:lvl5pPr>
            <a:lvl6pPr marL="1714500" indent="0" defTabSz="685800">
              <a:lnSpc>
                <a:spcPct val="90000"/>
              </a:lnSpc>
              <a:spcBef>
                <a:spcPts val="375"/>
              </a:spcBef>
              <a:buFont typeface="Arial" panose="020B0604020202020204" pitchFamily="34" charset="0"/>
              <a:buNone/>
              <a:defRPr sz="1200" b="1"/>
            </a:lvl6pPr>
            <a:lvl7pPr marL="2057400" indent="0" defTabSz="685800">
              <a:lnSpc>
                <a:spcPct val="90000"/>
              </a:lnSpc>
              <a:spcBef>
                <a:spcPts val="375"/>
              </a:spcBef>
              <a:buFont typeface="Arial" panose="020B0604020202020204" pitchFamily="34" charset="0"/>
              <a:buNone/>
              <a:defRPr sz="1200" b="1"/>
            </a:lvl7pPr>
            <a:lvl8pPr marL="2400300" indent="0" defTabSz="685800">
              <a:lnSpc>
                <a:spcPct val="90000"/>
              </a:lnSpc>
              <a:spcBef>
                <a:spcPts val="375"/>
              </a:spcBef>
              <a:buFont typeface="Arial" panose="020B0604020202020204" pitchFamily="34" charset="0"/>
              <a:buNone/>
              <a:defRPr sz="1200" b="1"/>
            </a:lvl8pPr>
            <a:lvl9pPr marL="2743200" indent="0" defTabSz="685800">
              <a:lnSpc>
                <a:spcPct val="90000"/>
              </a:lnSpc>
              <a:spcBef>
                <a:spcPts val="375"/>
              </a:spcBef>
              <a:buFont typeface="Arial" panose="020B0604020202020204" pitchFamily="34" charset="0"/>
              <a:buNone/>
              <a:defRPr sz="1200" b="1"/>
            </a:lvl9pPr>
          </a:lstStyle>
          <a:p>
            <a:r>
              <a:rPr lang="en-US" dirty="0"/>
              <a:t>A</a:t>
            </a:r>
            <a:r>
              <a:rPr lang="en-US" baseline="30000" dirty="0"/>
              <a:t>2</a:t>
            </a:r>
            <a:r>
              <a:rPr lang="en-US" dirty="0"/>
              <a:t> + B</a:t>
            </a:r>
            <a:r>
              <a:rPr lang="en-US" baseline="30000" dirty="0"/>
              <a:t>2</a:t>
            </a:r>
            <a:r>
              <a:rPr lang="en-US" dirty="0"/>
              <a:t> = C</a:t>
            </a:r>
            <a:r>
              <a:rPr lang="en-US" baseline="30000" dirty="0"/>
              <a:t>2</a:t>
            </a:r>
          </a:p>
        </p:txBody>
      </p:sp>
      <p:sp>
        <p:nvSpPr>
          <p:cNvPr id="28" name="TextBox 27">
            <a:extLst>
              <a:ext uri="{FF2B5EF4-FFF2-40B4-BE49-F238E27FC236}">
                <a16:creationId xmlns:a16="http://schemas.microsoft.com/office/drawing/2014/main" id="{2B0FFFCE-E017-4EAE-B217-D6EA6F95454E}"/>
              </a:ext>
            </a:extLst>
          </p:cNvPr>
          <p:cNvSpPr txBox="1"/>
          <p:nvPr/>
        </p:nvSpPr>
        <p:spPr>
          <a:xfrm>
            <a:off x="5364962" y="3524142"/>
            <a:ext cx="2055371" cy="369332"/>
          </a:xfrm>
          <a:prstGeom prst="rect">
            <a:avLst/>
          </a:prstGeom>
          <a:noFill/>
        </p:spPr>
        <p:txBody>
          <a:bodyPr wrap="none" rtlCol="0">
            <a:spAutoFit/>
          </a:bodyPr>
          <a:lstStyle/>
          <a:p>
            <a:r>
              <a:rPr lang="en-US" dirty="0"/>
              <a:t>$-9000</a:t>
            </a:r>
            <a:r>
              <a:rPr lang="en-US" baseline="30000" dirty="0"/>
              <a:t>2</a:t>
            </a:r>
            <a:r>
              <a:rPr lang="en-US" dirty="0"/>
              <a:t> + 255</a:t>
            </a:r>
            <a:r>
              <a:rPr lang="en-US" baseline="30000" dirty="0"/>
              <a:t>2</a:t>
            </a:r>
            <a:r>
              <a:rPr lang="en-US" dirty="0"/>
              <a:t> = c</a:t>
            </a:r>
            <a:r>
              <a:rPr lang="en-US" baseline="30000" dirty="0"/>
              <a:t> 2</a:t>
            </a:r>
            <a:r>
              <a:rPr lang="en-US" dirty="0"/>
              <a:t> </a:t>
            </a:r>
          </a:p>
        </p:txBody>
      </p:sp>
      <p:sp>
        <p:nvSpPr>
          <p:cNvPr id="29" name="Rectangle 28">
            <a:extLst>
              <a:ext uri="{FF2B5EF4-FFF2-40B4-BE49-F238E27FC236}">
                <a16:creationId xmlns:a16="http://schemas.microsoft.com/office/drawing/2014/main" id="{8409F83D-FF75-45F1-86E8-5A3B437D6B7B}"/>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distance between the unknown and the closest East side point is 9003*.  </a:t>
            </a:r>
          </a:p>
          <a:p>
            <a:pPr algn="ctr"/>
            <a:r>
              <a:rPr lang="en-US" sz="1100" i="1" dirty="0"/>
              <a:t>We didn’t normalize (put all attributes on the same scale) so you can see that large impact price has on the distance moving from 9000 to 9003 but that’s not the point…this is just to show you a distance calc.</a:t>
            </a:r>
          </a:p>
        </p:txBody>
      </p:sp>
      <p:sp>
        <p:nvSpPr>
          <p:cNvPr id="30" name="TextBox 29">
            <a:extLst>
              <a:ext uri="{FF2B5EF4-FFF2-40B4-BE49-F238E27FC236}">
                <a16:creationId xmlns:a16="http://schemas.microsoft.com/office/drawing/2014/main" id="{3360E457-00E8-4982-A4FD-80441A3058E6}"/>
              </a:ext>
            </a:extLst>
          </p:cNvPr>
          <p:cNvSpPr txBox="1"/>
          <p:nvPr/>
        </p:nvSpPr>
        <p:spPr>
          <a:xfrm>
            <a:off x="5364962" y="3863405"/>
            <a:ext cx="2645276" cy="369332"/>
          </a:xfrm>
          <a:prstGeom prst="rect">
            <a:avLst/>
          </a:prstGeom>
          <a:noFill/>
        </p:spPr>
        <p:txBody>
          <a:bodyPr wrap="none" rtlCol="0">
            <a:spAutoFit/>
          </a:bodyPr>
          <a:lstStyle/>
          <a:p>
            <a:r>
              <a:rPr lang="en-US" dirty="0"/>
              <a:t>$81,000,000 + 65025 = c</a:t>
            </a:r>
            <a:r>
              <a:rPr lang="en-US" baseline="30000" dirty="0"/>
              <a:t> 2</a:t>
            </a:r>
            <a:r>
              <a:rPr lang="en-US" dirty="0"/>
              <a:t> </a:t>
            </a:r>
          </a:p>
        </p:txBody>
      </p:sp>
      <p:sp>
        <p:nvSpPr>
          <p:cNvPr id="31" name="TextBox 30">
            <a:extLst>
              <a:ext uri="{FF2B5EF4-FFF2-40B4-BE49-F238E27FC236}">
                <a16:creationId xmlns:a16="http://schemas.microsoft.com/office/drawing/2014/main" id="{DF6618F6-51A3-473C-845A-8E5FCEF8E562}"/>
              </a:ext>
            </a:extLst>
          </p:cNvPr>
          <p:cNvSpPr txBox="1"/>
          <p:nvPr/>
        </p:nvSpPr>
        <p:spPr>
          <a:xfrm>
            <a:off x="5326600" y="4202668"/>
            <a:ext cx="1786066" cy="369332"/>
          </a:xfrm>
          <a:prstGeom prst="rect">
            <a:avLst/>
          </a:prstGeom>
          <a:noFill/>
        </p:spPr>
        <p:txBody>
          <a:bodyPr wrap="none" rtlCol="0">
            <a:spAutoFit/>
          </a:bodyPr>
          <a:lstStyle/>
          <a:p>
            <a:r>
              <a:rPr lang="en-US" dirty="0"/>
              <a:t>$81,065,025= c</a:t>
            </a:r>
            <a:r>
              <a:rPr lang="en-US" baseline="30000" dirty="0"/>
              <a:t> 2</a:t>
            </a:r>
            <a:r>
              <a:rPr lang="en-US" dirty="0"/>
              <a:t> </a:t>
            </a:r>
          </a:p>
        </p:txBody>
      </p:sp>
      <p:sp>
        <p:nvSpPr>
          <p:cNvPr id="32" name="TextBox 31">
            <a:extLst>
              <a:ext uri="{FF2B5EF4-FFF2-40B4-BE49-F238E27FC236}">
                <a16:creationId xmlns:a16="http://schemas.microsoft.com/office/drawing/2014/main" id="{5F815CC9-E616-429D-AFD7-F7CA4004EC9D}"/>
              </a:ext>
            </a:extLst>
          </p:cNvPr>
          <p:cNvSpPr txBox="1"/>
          <p:nvPr/>
        </p:nvSpPr>
        <p:spPr>
          <a:xfrm>
            <a:off x="5348405" y="4552361"/>
            <a:ext cx="2198038" cy="369332"/>
          </a:xfrm>
          <a:prstGeom prst="rect">
            <a:avLst/>
          </a:prstGeom>
          <a:noFill/>
        </p:spPr>
        <p:txBody>
          <a:bodyPr wrap="none" rtlCol="0">
            <a:spAutoFit/>
          </a:bodyPr>
          <a:lstStyle/>
          <a:p>
            <a:r>
              <a:rPr lang="en-US" dirty="0"/>
              <a:t>Sqrt($81,065,025)= c </a:t>
            </a:r>
          </a:p>
        </p:txBody>
      </p:sp>
      <p:sp>
        <p:nvSpPr>
          <p:cNvPr id="33" name="TextBox 32">
            <a:extLst>
              <a:ext uri="{FF2B5EF4-FFF2-40B4-BE49-F238E27FC236}">
                <a16:creationId xmlns:a16="http://schemas.microsoft.com/office/drawing/2014/main" id="{49A2200F-3118-4BEA-B2F5-A019698604AA}"/>
              </a:ext>
            </a:extLst>
          </p:cNvPr>
          <p:cNvSpPr txBox="1"/>
          <p:nvPr/>
        </p:nvSpPr>
        <p:spPr>
          <a:xfrm>
            <a:off x="5364962" y="4866436"/>
            <a:ext cx="1024639" cy="369332"/>
          </a:xfrm>
          <a:prstGeom prst="rect">
            <a:avLst/>
          </a:prstGeom>
          <a:solidFill>
            <a:schemeClr val="accent6"/>
          </a:solidFill>
        </p:spPr>
        <p:txBody>
          <a:bodyPr wrap="none" rtlCol="0">
            <a:spAutoFit/>
          </a:bodyPr>
          <a:lstStyle/>
          <a:p>
            <a:r>
              <a:rPr lang="en-US" dirty="0">
                <a:solidFill>
                  <a:schemeClr val="bg1"/>
                </a:solidFill>
              </a:rPr>
              <a:t>9003 = c </a:t>
            </a:r>
          </a:p>
        </p:txBody>
      </p:sp>
      <p:sp>
        <p:nvSpPr>
          <p:cNvPr id="20" name="TextBox 19">
            <a:extLst>
              <a:ext uri="{FF2B5EF4-FFF2-40B4-BE49-F238E27FC236}">
                <a16:creationId xmlns:a16="http://schemas.microsoft.com/office/drawing/2014/main" id="{53D08391-1532-4080-AB2E-7E02BFEBCE89}"/>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1" name="TextBox 20">
            <a:extLst>
              <a:ext uri="{FF2B5EF4-FFF2-40B4-BE49-F238E27FC236}">
                <a16:creationId xmlns:a16="http://schemas.microsoft.com/office/drawing/2014/main" id="{239F7F44-670D-42EB-BBE7-917EA670F422}"/>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2" name="TextBox 21">
            <a:extLst>
              <a:ext uri="{FF2B5EF4-FFF2-40B4-BE49-F238E27FC236}">
                <a16:creationId xmlns:a16="http://schemas.microsoft.com/office/drawing/2014/main" id="{13B7827C-1D12-46B8-9315-7568CD0754AB}"/>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23"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2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34" name="Slide Number Placeholder 6"/>
          <p:cNvSpPr>
            <a:spLocks noGrp="1"/>
          </p:cNvSpPr>
          <p:nvPr>
            <p:ph type="sldNum" sz="quarter" idx="12"/>
          </p:nvPr>
        </p:nvSpPr>
        <p:spPr>
          <a:xfrm>
            <a:off x="6457950" y="6356351"/>
            <a:ext cx="857250" cy="365125"/>
          </a:xfrm>
        </p:spPr>
        <p:txBody>
          <a:bodyPr/>
          <a:lstStyle/>
          <a:p>
            <a:r>
              <a:rPr lang="en-US" dirty="0"/>
              <a:t>21</a:t>
            </a:r>
          </a:p>
        </p:txBody>
      </p:sp>
    </p:spTree>
    <p:extLst>
      <p:ext uri="{BB962C8B-B14F-4D97-AF65-F5344CB8AC3E}">
        <p14:creationId xmlns:p14="http://schemas.microsoft.com/office/powerpoint/2010/main" val="58847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95"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7826" name="Picture 2" descr="http://etc.usf.edu/clipart/41700/41757/fc_therefore_41757_lg.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93" t="28376" r="19828" b="28471"/>
          <a:stretch/>
        </p:blipFill>
        <p:spPr bwMode="auto">
          <a:xfrm>
            <a:off x="7498628" y="5713745"/>
            <a:ext cx="197005" cy="182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flipH="1">
            <a:off x="6741992" y="2729554"/>
            <a:ext cx="1146413"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9587" y="3043450"/>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7185722" y="3532924"/>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4273" y="2882668"/>
            <a:ext cx="300082" cy="369332"/>
          </a:xfrm>
          <a:prstGeom prst="rect">
            <a:avLst/>
          </a:prstGeom>
          <a:noFill/>
        </p:spPr>
        <p:txBody>
          <a:bodyPr wrap="none" rtlCol="0">
            <a:spAutoFit/>
          </a:bodyPr>
          <a:lstStyle/>
          <a:p>
            <a:r>
              <a:rPr lang="en-US" dirty="0"/>
              <a:t>c</a:t>
            </a:r>
          </a:p>
        </p:txBody>
      </p:sp>
      <p:sp>
        <p:nvSpPr>
          <p:cNvPr id="12" name="TextBox 11"/>
          <p:cNvSpPr txBox="1"/>
          <p:nvPr/>
        </p:nvSpPr>
        <p:spPr>
          <a:xfrm>
            <a:off x="4449644" y="5158854"/>
            <a:ext cx="3001784" cy="646331"/>
          </a:xfrm>
          <a:prstGeom prst="rect">
            <a:avLst/>
          </a:prstGeom>
          <a:noFill/>
        </p:spPr>
        <p:txBody>
          <a:bodyPr wrap="none" rtlCol="0">
            <a:spAutoFit/>
          </a:bodyPr>
          <a:lstStyle/>
          <a:p>
            <a:r>
              <a:rPr lang="en-US" dirty="0"/>
              <a:t>West Side (1480sqft, $64K)</a:t>
            </a:r>
          </a:p>
          <a:p>
            <a:r>
              <a:rPr lang="en-US" dirty="0"/>
              <a:t>Unknown (1136sqft, $48K)</a:t>
            </a:r>
          </a:p>
        </p:txBody>
      </p:sp>
      <p:cxnSp>
        <p:nvCxnSpPr>
          <p:cNvPr id="16" name="Straight Connector 15"/>
          <p:cNvCxnSpPr/>
          <p:nvPr/>
        </p:nvCxnSpPr>
        <p:spPr>
          <a:xfrm>
            <a:off x="4449644" y="5805185"/>
            <a:ext cx="292471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13635" y="5846970"/>
            <a:ext cx="2860720" cy="369332"/>
          </a:xfrm>
          <a:prstGeom prst="rect">
            <a:avLst/>
          </a:prstGeom>
          <a:noFill/>
        </p:spPr>
        <p:txBody>
          <a:bodyPr wrap="none" rtlCol="0">
            <a:spAutoFit/>
          </a:bodyPr>
          <a:lstStyle/>
          <a:p>
            <a:r>
              <a:rPr lang="en-US" dirty="0"/>
              <a:t>Differences (45sqft, $17K)</a:t>
            </a:r>
          </a:p>
        </p:txBody>
      </p:sp>
      <p:sp>
        <p:nvSpPr>
          <p:cNvPr id="20" name="TextBox 19"/>
          <p:cNvSpPr txBox="1"/>
          <p:nvPr/>
        </p:nvSpPr>
        <p:spPr>
          <a:xfrm>
            <a:off x="6039531" y="6079912"/>
            <a:ext cx="312906" cy="369332"/>
          </a:xfrm>
          <a:prstGeom prst="rect">
            <a:avLst/>
          </a:prstGeom>
          <a:noFill/>
        </p:spPr>
        <p:txBody>
          <a:bodyPr wrap="none" rtlCol="0">
            <a:spAutoFit/>
          </a:bodyPr>
          <a:lstStyle/>
          <a:p>
            <a:r>
              <a:rPr lang="en-US" dirty="0"/>
              <a:t>b</a:t>
            </a:r>
          </a:p>
        </p:txBody>
      </p:sp>
      <p:sp>
        <p:nvSpPr>
          <p:cNvPr id="21" name="TextBox 20"/>
          <p:cNvSpPr txBox="1"/>
          <p:nvPr/>
        </p:nvSpPr>
        <p:spPr>
          <a:xfrm>
            <a:off x="6764144" y="6079912"/>
            <a:ext cx="312906" cy="369332"/>
          </a:xfrm>
          <a:prstGeom prst="rect">
            <a:avLst/>
          </a:prstGeom>
          <a:noFill/>
        </p:spPr>
        <p:txBody>
          <a:bodyPr wrap="none" rtlCol="0">
            <a:spAutoFit/>
          </a:bodyPr>
          <a:lstStyle/>
          <a:p>
            <a:r>
              <a:rPr lang="en-US" dirty="0"/>
              <a:t>a</a:t>
            </a:r>
          </a:p>
        </p:txBody>
      </p:sp>
      <p:sp>
        <p:nvSpPr>
          <p:cNvPr id="7" name="TextBox 6"/>
          <p:cNvSpPr txBox="1"/>
          <p:nvPr/>
        </p:nvSpPr>
        <p:spPr>
          <a:xfrm>
            <a:off x="7734892" y="5484039"/>
            <a:ext cx="1377300" cy="584775"/>
          </a:xfrm>
          <a:prstGeom prst="rect">
            <a:avLst/>
          </a:prstGeom>
          <a:noFill/>
        </p:spPr>
        <p:txBody>
          <a:bodyPr wrap="none" rtlCol="0">
            <a:spAutoFit/>
          </a:bodyPr>
          <a:lstStyle/>
          <a:p>
            <a:pPr algn="ctr"/>
            <a:r>
              <a:rPr lang="en-US" sz="1600" dirty="0"/>
              <a:t>Distance </a:t>
            </a:r>
          </a:p>
          <a:p>
            <a:pPr algn="ctr"/>
            <a:r>
              <a:rPr lang="en-US" sz="1600" dirty="0"/>
              <a:t>or C = 16003</a:t>
            </a:r>
          </a:p>
        </p:txBody>
      </p:sp>
      <p:sp>
        <p:nvSpPr>
          <p:cNvPr id="23" name="Title 1">
            <a:extLst>
              <a:ext uri="{FF2B5EF4-FFF2-40B4-BE49-F238E27FC236}">
                <a16:creationId xmlns:a16="http://schemas.microsoft.com/office/drawing/2014/main" id="{E0F41B22-87FC-452C-A429-9BE03AC9A880}"/>
              </a:ext>
            </a:extLst>
          </p:cNvPr>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2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24"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5" name="Slide Number Placeholder 6"/>
          <p:cNvSpPr>
            <a:spLocks noGrp="1"/>
          </p:cNvSpPr>
          <p:nvPr>
            <p:ph type="sldNum" sz="quarter" idx="12"/>
          </p:nvPr>
        </p:nvSpPr>
        <p:spPr>
          <a:xfrm>
            <a:off x="6457950" y="6356351"/>
            <a:ext cx="857250" cy="365125"/>
          </a:xfrm>
        </p:spPr>
        <p:txBody>
          <a:bodyPr/>
          <a:lstStyle/>
          <a:p>
            <a:r>
              <a:rPr lang="en-US" dirty="0"/>
              <a:t>22</a:t>
            </a:r>
          </a:p>
        </p:txBody>
      </p:sp>
    </p:spTree>
    <p:extLst>
      <p:ext uri="{BB962C8B-B14F-4D97-AF65-F5344CB8AC3E}">
        <p14:creationId xmlns:p14="http://schemas.microsoft.com/office/powerpoint/2010/main" val="235648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20"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365126"/>
            <a:ext cx="9034344" cy="591477"/>
          </a:xfrm>
        </p:spPr>
        <p:txBody>
          <a:bodyPr/>
          <a:lstStyle/>
          <a:p>
            <a:r>
              <a:rPr lang="en-US" sz="3600" dirty="0"/>
              <a:t>Your guess K=1</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1336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flipV="1">
            <a:off x="4349750" y="2633118"/>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1900" y="3379714"/>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4530200" y="2778657"/>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4545384" y="3400347"/>
            <a:ext cx="524503" cy="276999"/>
          </a:xfrm>
          <a:prstGeom prst="rect">
            <a:avLst/>
          </a:prstGeom>
          <a:noFill/>
        </p:spPr>
        <p:txBody>
          <a:bodyPr wrap="none" rtlCol="0">
            <a:spAutoFit/>
          </a:bodyPr>
          <a:lstStyle/>
          <a:p>
            <a:r>
              <a:rPr lang="en-US" sz="1200" dirty="0"/>
              <a:t>9003</a:t>
            </a:r>
          </a:p>
        </p:txBody>
      </p:sp>
      <p:sp>
        <p:nvSpPr>
          <p:cNvPr id="18" name="Rectangle 17">
            <a:extLst>
              <a:ext uri="{FF2B5EF4-FFF2-40B4-BE49-F238E27FC236}">
                <a16:creationId xmlns:a16="http://schemas.microsoft.com/office/drawing/2014/main" id="{97B200F2-6C52-4A69-97CC-E8F104DE405F}"/>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With K = 1, the single nearest neighbor, what is the class?  What about k=2?  K=3?</a:t>
            </a: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11"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23</a:t>
            </a:r>
          </a:p>
        </p:txBody>
      </p:sp>
    </p:spTree>
    <p:extLst>
      <p:ext uri="{BB962C8B-B14F-4D97-AF65-F5344CB8AC3E}">
        <p14:creationId xmlns:p14="http://schemas.microsoft.com/office/powerpoint/2010/main" val="2515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62"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805744" cy="591477"/>
          </a:xfrm>
        </p:spPr>
        <p:txBody>
          <a:bodyPr/>
          <a:lstStyle/>
          <a:p>
            <a:r>
              <a:rPr lang="en-US" sz="3600" dirty="0"/>
              <a:t>K = 1</a:t>
            </a:r>
          </a:p>
        </p:txBody>
      </p:sp>
      <p:sp>
        <p:nvSpPr>
          <p:cNvPr id="4" name="Content Placeholder 3"/>
          <p:cNvSpPr>
            <a:spLocks noGrp="1"/>
          </p:cNvSpPr>
          <p:nvPr>
            <p:ph sz="half" idx="2"/>
          </p:nvPr>
        </p:nvSpPr>
        <p:spPr/>
        <p:txBody>
          <a:bodyPr/>
          <a:lstStyle/>
          <a:p>
            <a:r>
              <a:rPr lang="en-US" dirty="0"/>
              <a:t>East Cleveland</a:t>
            </a:r>
          </a:p>
          <a:p>
            <a:pPr lvl="1"/>
            <a:endParaRPr lang="en-US" baseline="30000" dirty="0"/>
          </a:p>
          <a:p>
            <a:pPr lvl="1"/>
            <a:r>
              <a:rPr lang="en-US" dirty="0"/>
              <a:t>5 Beds</a:t>
            </a:r>
          </a:p>
          <a:p>
            <a:pPr lvl="1"/>
            <a:r>
              <a:rPr lang="en-US" dirty="0"/>
              <a:t>1.5 Bath</a:t>
            </a:r>
          </a:p>
          <a:p>
            <a:pPr lvl="1"/>
            <a:r>
              <a:rPr lang="en-US" dirty="0"/>
              <a:t>1136 </a:t>
            </a:r>
            <a:r>
              <a:rPr lang="en-US" dirty="0" err="1"/>
              <a:t>sqft</a:t>
            </a:r>
            <a:endParaRPr lang="en-US" dirty="0"/>
          </a:p>
          <a:p>
            <a:pPr lvl="1"/>
            <a:r>
              <a:rPr lang="en-US" dirty="0"/>
              <a:t>$48K</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p:txBody>
          <a:bodyPr>
            <a:normAutofit/>
          </a:bodyPr>
          <a:lstStyle/>
          <a:p>
            <a:r>
              <a:rPr lang="en-US" dirty="0"/>
              <a:t>This unknown case is in…</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sp>
        <p:nvSpPr>
          <p:cNvPr id="12" name="Rectangle 11">
            <a:extLst>
              <a:ext uri="{FF2B5EF4-FFF2-40B4-BE49-F238E27FC236}">
                <a16:creationId xmlns:a16="http://schemas.microsoft.com/office/drawing/2014/main" id="{B8AEBB6E-1AFB-4ECC-A31A-88CADEA9C1D1}"/>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The KNN algorithm would have correctly identified East Cleveland if K = 1.  Remember the algorithm performs this along more than 2 dimensions, in hyperspace.</a:t>
            </a:r>
          </a:p>
        </p:txBody>
      </p:sp>
      <p:sp>
        <p:nvSpPr>
          <p:cNvPr id="1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1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24</a:t>
            </a:r>
          </a:p>
        </p:txBody>
      </p:sp>
    </p:spTree>
    <p:extLst>
      <p:ext uri="{BB962C8B-B14F-4D97-AF65-F5344CB8AC3E}">
        <p14:creationId xmlns:p14="http://schemas.microsoft.com/office/powerpoint/2010/main" val="56644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45"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4" name="Content Placeholder 3"/>
          <p:cNvSpPr>
            <a:spLocks noGrp="1"/>
          </p:cNvSpPr>
          <p:nvPr>
            <p:ph sz="half" idx="2"/>
          </p:nvPr>
        </p:nvSpPr>
        <p:spPr>
          <a:xfrm>
            <a:off x="297495" y="1956431"/>
            <a:ext cx="3705336" cy="3453769"/>
          </a:xfrm>
        </p:spPr>
        <p:txBody>
          <a:bodyPr>
            <a:normAutofit/>
          </a:bodyPr>
          <a:lstStyle/>
          <a:p>
            <a:r>
              <a:rPr lang="en-US" sz="1600" dirty="0"/>
              <a:t>Measured in hyperspace (many attributes not just 2)</a:t>
            </a:r>
          </a:p>
          <a:p>
            <a:pPr marL="0" indent="0">
              <a:buNone/>
            </a:pPr>
            <a:endParaRPr lang="en-US" sz="1600" dirty="0"/>
          </a:p>
          <a:p>
            <a:r>
              <a:rPr lang="en-US" sz="1600" dirty="0"/>
              <a:t>Ties are randomly chosen for even number K but can be avoided using odd number K.</a:t>
            </a:r>
          </a:p>
          <a:p>
            <a:pPr marL="0" indent="0">
              <a:buNone/>
            </a:pPr>
            <a:endParaRPr lang="en-US" sz="1600" dirty="0"/>
          </a:p>
          <a:p>
            <a:r>
              <a:rPr lang="en-US" sz="1600" dirty="0"/>
              <a:t>Returned results can be either the class (east or west) or the probability of a particular class.</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a:xfrm>
            <a:off x="291633" y="1136142"/>
            <a:ext cx="3868340" cy="823912"/>
          </a:xfrm>
        </p:spPr>
        <p:txBody>
          <a:bodyPr>
            <a:normAutofit/>
          </a:bodyPr>
          <a:lstStyle/>
          <a:p>
            <a:r>
              <a:rPr lang="en-US" dirty="0"/>
              <a:t>You will have to specify how many neighbors are to be looked at.</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cxnSp>
        <p:nvCxnSpPr>
          <p:cNvPr id="12" name="Straight Connector 11"/>
          <p:cNvCxnSpPr/>
          <p:nvPr/>
        </p:nvCxnSpPr>
        <p:spPr>
          <a:xfrm flipV="1">
            <a:off x="6701050" y="2790355"/>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903386">
            <a:off x="6381082" y="2943329"/>
            <a:ext cx="609462" cy="276999"/>
          </a:xfrm>
          <a:prstGeom prst="rect">
            <a:avLst/>
          </a:prstGeom>
          <a:noFill/>
        </p:spPr>
        <p:txBody>
          <a:bodyPr wrap="none" rtlCol="0">
            <a:spAutoFit/>
          </a:bodyPr>
          <a:lstStyle/>
          <a:p>
            <a:r>
              <a:rPr lang="en-US" sz="1200" dirty="0"/>
              <a:t>17000</a:t>
            </a:r>
          </a:p>
        </p:txBody>
      </p:sp>
      <p:sp>
        <p:nvSpPr>
          <p:cNvPr id="10" name="TextBox 9"/>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K=1 of only these 2 variables would say it is East Cleveland with a 100% certainty.</a:t>
            </a:r>
          </a:p>
          <a:p>
            <a:r>
              <a:rPr lang="en-US" i="0" dirty="0"/>
              <a:t>K=3 of only these 2 variables would say it is East Cleveland with a 66% probability. </a:t>
            </a:r>
          </a:p>
          <a:p>
            <a:r>
              <a:rPr lang="en-US" i="0" dirty="0"/>
              <a:t>Review confusion table to get to an acceptable K. </a:t>
            </a:r>
          </a:p>
        </p:txBody>
      </p:sp>
      <p:sp>
        <p:nvSpPr>
          <p:cNvPr id="11" name="TextBox 10"/>
          <p:cNvSpPr txBox="1"/>
          <p:nvPr/>
        </p:nvSpPr>
        <p:spPr>
          <a:xfrm>
            <a:off x="4457922" y="5054173"/>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Tree>
    <p:extLst>
      <p:ext uri="{BB962C8B-B14F-4D97-AF65-F5344CB8AC3E}">
        <p14:creationId xmlns:p14="http://schemas.microsoft.com/office/powerpoint/2010/main" val="31234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KNN</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10/4/20</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6781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0"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
        <p:nvSpPr>
          <p:cNvPr id="21" name="TextBox 20">
            <a:extLst>
              <a:ext uri="{FF2B5EF4-FFF2-40B4-BE49-F238E27FC236}">
                <a16:creationId xmlns:a16="http://schemas.microsoft.com/office/drawing/2014/main" id="{039B366D-19D8-4420-8320-802D1E6EB6C8}"/>
              </a:ext>
            </a:extLst>
          </p:cNvPr>
          <p:cNvSpPr txBox="1"/>
          <p:nvPr/>
        </p:nvSpPr>
        <p:spPr>
          <a:xfrm>
            <a:off x="5857592" y="1376680"/>
            <a:ext cx="1841402" cy="369332"/>
          </a:xfrm>
          <a:prstGeom prst="rect">
            <a:avLst/>
          </a:prstGeom>
          <a:noFill/>
        </p:spPr>
        <p:txBody>
          <a:bodyPr wrap="none" rtlCol="0">
            <a:spAutoFit/>
          </a:bodyPr>
          <a:lstStyle/>
          <a:p>
            <a:r>
              <a:rPr lang="en-US" dirty="0"/>
              <a:t>Nearest Neighbor</a:t>
            </a:r>
          </a:p>
        </p:txBody>
      </p:sp>
      <p:sp>
        <p:nvSpPr>
          <p:cNvPr id="22" name="TextBox 21">
            <a:extLst>
              <a:ext uri="{FF2B5EF4-FFF2-40B4-BE49-F238E27FC236}">
                <a16:creationId xmlns:a16="http://schemas.microsoft.com/office/drawing/2014/main" id="{D23C9505-2385-4E5A-AE28-039D9DF7B9B4}"/>
              </a:ext>
            </a:extLst>
          </p:cNvPr>
          <p:cNvSpPr txBox="1"/>
          <p:nvPr/>
        </p:nvSpPr>
        <p:spPr>
          <a:xfrm>
            <a:off x="5302905" y="201626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23" name="Picture 22">
            <a:extLst>
              <a:ext uri="{FF2B5EF4-FFF2-40B4-BE49-F238E27FC236}">
                <a16:creationId xmlns:a16="http://schemas.microsoft.com/office/drawing/2014/main" id="{10B0B18D-CFA2-4E23-A3FA-6C5BF24922BA}"/>
              </a:ext>
            </a:extLst>
          </p:cNvPr>
          <p:cNvPicPr>
            <a:picLocks noChangeAspect="1"/>
          </p:cNvPicPr>
          <p:nvPr/>
        </p:nvPicPr>
        <p:blipFill>
          <a:blip r:embed="rId6"/>
          <a:stretch>
            <a:fillRect/>
          </a:stretch>
        </p:blipFill>
        <p:spPr>
          <a:xfrm>
            <a:off x="6139492" y="2014118"/>
            <a:ext cx="447675" cy="371475"/>
          </a:xfrm>
          <a:prstGeom prst="rect">
            <a:avLst/>
          </a:prstGeom>
        </p:spPr>
      </p:pic>
      <p:pic>
        <p:nvPicPr>
          <p:cNvPr id="26" name="Picture 25">
            <a:extLst>
              <a:ext uri="{FF2B5EF4-FFF2-40B4-BE49-F238E27FC236}">
                <a16:creationId xmlns:a16="http://schemas.microsoft.com/office/drawing/2014/main" id="{A9FB0889-E77C-4ECB-A74A-41369BE1E84B}"/>
              </a:ext>
            </a:extLst>
          </p:cNvPr>
          <p:cNvPicPr>
            <a:picLocks noChangeAspect="1"/>
          </p:cNvPicPr>
          <p:nvPr/>
        </p:nvPicPr>
        <p:blipFill>
          <a:blip r:embed="rId7"/>
          <a:stretch>
            <a:fillRect/>
          </a:stretch>
        </p:blipFill>
        <p:spPr>
          <a:xfrm>
            <a:off x="7431730" y="2036826"/>
            <a:ext cx="409575" cy="342900"/>
          </a:xfrm>
          <a:prstGeom prst="rect">
            <a:avLst/>
          </a:prstGeom>
        </p:spPr>
      </p:pic>
      <p:pic>
        <p:nvPicPr>
          <p:cNvPr id="27" name="Picture 26">
            <a:extLst>
              <a:ext uri="{FF2B5EF4-FFF2-40B4-BE49-F238E27FC236}">
                <a16:creationId xmlns:a16="http://schemas.microsoft.com/office/drawing/2014/main" id="{E6D9CF1D-4E81-41A1-BE9E-13C55EB3566B}"/>
              </a:ext>
            </a:extLst>
          </p:cNvPr>
          <p:cNvPicPr>
            <a:picLocks noChangeAspect="1"/>
          </p:cNvPicPr>
          <p:nvPr/>
        </p:nvPicPr>
        <p:blipFill>
          <a:blip r:embed="rId8"/>
          <a:stretch>
            <a:fillRect/>
          </a:stretch>
        </p:blipFill>
        <p:spPr>
          <a:xfrm>
            <a:off x="7834673" y="3286854"/>
            <a:ext cx="361950" cy="333375"/>
          </a:xfrm>
          <a:prstGeom prst="rect">
            <a:avLst/>
          </a:prstGeom>
        </p:spPr>
      </p:pic>
      <p:pic>
        <p:nvPicPr>
          <p:cNvPr id="30" name="Picture 3">
            <a:extLst>
              <a:ext uri="{FF2B5EF4-FFF2-40B4-BE49-F238E27FC236}">
                <a16:creationId xmlns:a16="http://schemas.microsoft.com/office/drawing/2014/main" id="{C4F4A666-BE96-4731-A5A4-7588E39F04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441" y="1560906"/>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a:extLst>
              <a:ext uri="{FF2B5EF4-FFF2-40B4-BE49-F238E27FC236}">
                <a16:creationId xmlns:a16="http://schemas.microsoft.com/office/drawing/2014/main" id="{5C7A4E69-D4E4-4E4A-818F-98CF63BE7151}"/>
              </a:ext>
            </a:extLst>
          </p:cNvPr>
          <p:cNvCxnSpPr/>
          <p:nvPr/>
        </p:nvCxnSpPr>
        <p:spPr>
          <a:xfrm flipV="1">
            <a:off x="2797791" y="2060424"/>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A8AFF9-997A-4761-8E9B-9CC680526523}"/>
              </a:ext>
            </a:extLst>
          </p:cNvPr>
          <p:cNvCxnSpPr/>
          <p:nvPr/>
        </p:nvCxnSpPr>
        <p:spPr>
          <a:xfrm>
            <a:off x="2819941" y="2807020"/>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DC56ED-682A-42A8-A7F2-0744E80F0AFB}"/>
              </a:ext>
            </a:extLst>
          </p:cNvPr>
          <p:cNvSpPr txBox="1"/>
          <p:nvPr/>
        </p:nvSpPr>
        <p:spPr>
          <a:xfrm rot="19433532">
            <a:off x="2978241" y="2205963"/>
            <a:ext cx="609462" cy="276999"/>
          </a:xfrm>
          <a:prstGeom prst="rect">
            <a:avLst/>
          </a:prstGeom>
          <a:noFill/>
        </p:spPr>
        <p:txBody>
          <a:bodyPr wrap="none" rtlCol="0">
            <a:spAutoFit/>
          </a:bodyPr>
          <a:lstStyle/>
          <a:p>
            <a:r>
              <a:rPr lang="en-US" sz="1200" dirty="0"/>
              <a:t>16003</a:t>
            </a:r>
          </a:p>
        </p:txBody>
      </p:sp>
      <p:sp>
        <p:nvSpPr>
          <p:cNvPr id="34" name="TextBox 33">
            <a:extLst>
              <a:ext uri="{FF2B5EF4-FFF2-40B4-BE49-F238E27FC236}">
                <a16:creationId xmlns:a16="http://schemas.microsoft.com/office/drawing/2014/main" id="{6D611815-8C4E-47BD-AFA1-D74E0BE1DF53}"/>
              </a:ext>
            </a:extLst>
          </p:cNvPr>
          <p:cNvSpPr txBox="1"/>
          <p:nvPr/>
        </p:nvSpPr>
        <p:spPr>
          <a:xfrm rot="1971942">
            <a:off x="2993425" y="2827653"/>
            <a:ext cx="524503" cy="276999"/>
          </a:xfrm>
          <a:prstGeom prst="rect">
            <a:avLst/>
          </a:prstGeom>
          <a:noFill/>
        </p:spPr>
        <p:txBody>
          <a:bodyPr wrap="none" rtlCol="0">
            <a:spAutoFit/>
          </a:bodyPr>
          <a:lstStyle/>
          <a:p>
            <a:r>
              <a:rPr lang="en-US" sz="1200" dirty="0"/>
              <a:t>9003</a:t>
            </a:r>
          </a:p>
        </p:txBody>
      </p:sp>
      <p:cxnSp>
        <p:nvCxnSpPr>
          <p:cNvPr id="35" name="Straight Connector 34">
            <a:extLst>
              <a:ext uri="{FF2B5EF4-FFF2-40B4-BE49-F238E27FC236}">
                <a16:creationId xmlns:a16="http://schemas.microsoft.com/office/drawing/2014/main" id="{9C35DFF6-B517-4F5E-B81A-E011584DE721}"/>
              </a:ext>
            </a:extLst>
          </p:cNvPr>
          <p:cNvCxnSpPr/>
          <p:nvPr/>
        </p:nvCxnSpPr>
        <p:spPr>
          <a:xfrm flipV="1">
            <a:off x="2756847" y="2052988"/>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7B9E3BB-7850-4443-8FA9-D76F15CDA09A}"/>
              </a:ext>
            </a:extLst>
          </p:cNvPr>
          <p:cNvSpPr txBox="1"/>
          <p:nvPr/>
        </p:nvSpPr>
        <p:spPr>
          <a:xfrm rot="16903386">
            <a:off x="2436879" y="2205962"/>
            <a:ext cx="609462" cy="276999"/>
          </a:xfrm>
          <a:prstGeom prst="rect">
            <a:avLst/>
          </a:prstGeom>
          <a:noFill/>
        </p:spPr>
        <p:txBody>
          <a:bodyPr wrap="none" rtlCol="0">
            <a:spAutoFit/>
          </a:bodyPr>
          <a:lstStyle/>
          <a:p>
            <a:r>
              <a:rPr lang="en-US" sz="1200" dirty="0"/>
              <a:t>17000</a:t>
            </a:r>
          </a:p>
        </p:txBody>
      </p:sp>
      <p:sp>
        <p:nvSpPr>
          <p:cNvPr id="37" name="TextBox 36">
            <a:extLst>
              <a:ext uri="{FF2B5EF4-FFF2-40B4-BE49-F238E27FC236}">
                <a16:creationId xmlns:a16="http://schemas.microsoft.com/office/drawing/2014/main" id="{1374A548-2165-42D8-92FD-DAD02369BA8D}"/>
              </a:ext>
            </a:extLst>
          </p:cNvPr>
          <p:cNvSpPr txBox="1"/>
          <p:nvPr/>
        </p:nvSpPr>
        <p:spPr>
          <a:xfrm>
            <a:off x="513719" y="4316806"/>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cxnSp>
        <p:nvCxnSpPr>
          <p:cNvPr id="40" name="Straight Connector 39">
            <a:extLst>
              <a:ext uri="{FF2B5EF4-FFF2-40B4-BE49-F238E27FC236}">
                <a16:creationId xmlns:a16="http://schemas.microsoft.com/office/drawing/2014/main" id="{783BE26E-A232-49BD-9D3E-D161F2DB0BC5}"/>
              </a:ext>
            </a:extLst>
          </p:cNvPr>
          <p:cNvCxnSpPr>
            <a:cxnSpLocks/>
            <a:stCxn id="23" idx="3"/>
            <a:endCxn id="26" idx="1"/>
          </p:cNvCxnSpPr>
          <p:nvPr/>
        </p:nvCxnSpPr>
        <p:spPr>
          <a:xfrm>
            <a:off x="6587167" y="2199856"/>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823EE73-D303-44E6-9C3B-64B39271A9D4}"/>
              </a:ext>
            </a:extLst>
          </p:cNvPr>
          <p:cNvSpPr txBox="1"/>
          <p:nvPr/>
        </p:nvSpPr>
        <p:spPr>
          <a:xfrm>
            <a:off x="5588213" y="2434296"/>
            <a:ext cx="3380413" cy="369332"/>
          </a:xfrm>
          <a:prstGeom prst="rect">
            <a:avLst/>
          </a:prstGeom>
          <a:noFill/>
        </p:spPr>
        <p:txBody>
          <a:bodyPr wrap="none" rtlCol="0">
            <a:spAutoFit/>
          </a:bodyPr>
          <a:lstStyle/>
          <a:p>
            <a:r>
              <a:rPr lang="en-US" dirty="0"/>
              <a:t>1 Red Neighbor  / k =1 = 100% red</a:t>
            </a:r>
          </a:p>
        </p:txBody>
      </p:sp>
      <p:sp>
        <p:nvSpPr>
          <p:cNvPr id="43" name="TextBox 42">
            <a:extLst>
              <a:ext uri="{FF2B5EF4-FFF2-40B4-BE49-F238E27FC236}">
                <a16:creationId xmlns:a16="http://schemas.microsoft.com/office/drawing/2014/main" id="{3093395D-0EAC-4ADA-A71C-A231C409AC2D}"/>
              </a:ext>
            </a:extLst>
          </p:cNvPr>
          <p:cNvSpPr txBox="1"/>
          <p:nvPr/>
        </p:nvSpPr>
        <p:spPr>
          <a:xfrm>
            <a:off x="5275141" y="3448403"/>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44" name="Picture 43">
            <a:extLst>
              <a:ext uri="{FF2B5EF4-FFF2-40B4-BE49-F238E27FC236}">
                <a16:creationId xmlns:a16="http://schemas.microsoft.com/office/drawing/2014/main" id="{8647CCA5-8B6A-4F91-85FF-3961D0402929}"/>
              </a:ext>
            </a:extLst>
          </p:cNvPr>
          <p:cNvPicPr>
            <a:picLocks noChangeAspect="1"/>
          </p:cNvPicPr>
          <p:nvPr/>
        </p:nvPicPr>
        <p:blipFill>
          <a:blip r:embed="rId6"/>
          <a:stretch>
            <a:fillRect/>
          </a:stretch>
        </p:blipFill>
        <p:spPr>
          <a:xfrm>
            <a:off x="6111728" y="3446260"/>
            <a:ext cx="447675" cy="371475"/>
          </a:xfrm>
          <a:prstGeom prst="rect">
            <a:avLst/>
          </a:prstGeom>
        </p:spPr>
      </p:pic>
      <p:pic>
        <p:nvPicPr>
          <p:cNvPr id="45" name="Picture 44">
            <a:extLst>
              <a:ext uri="{FF2B5EF4-FFF2-40B4-BE49-F238E27FC236}">
                <a16:creationId xmlns:a16="http://schemas.microsoft.com/office/drawing/2014/main" id="{E7B138DF-87B2-4D1F-AEFE-D0C70CC0D74F}"/>
              </a:ext>
            </a:extLst>
          </p:cNvPr>
          <p:cNvPicPr>
            <a:picLocks noChangeAspect="1"/>
          </p:cNvPicPr>
          <p:nvPr/>
        </p:nvPicPr>
        <p:blipFill>
          <a:blip r:embed="rId7"/>
          <a:stretch>
            <a:fillRect/>
          </a:stretch>
        </p:blipFill>
        <p:spPr>
          <a:xfrm>
            <a:off x="7404881" y="3581560"/>
            <a:ext cx="409575" cy="342900"/>
          </a:xfrm>
          <a:prstGeom prst="rect">
            <a:avLst/>
          </a:prstGeom>
        </p:spPr>
      </p:pic>
      <p:cxnSp>
        <p:nvCxnSpPr>
          <p:cNvPr id="46" name="Straight Connector 45">
            <a:extLst>
              <a:ext uri="{FF2B5EF4-FFF2-40B4-BE49-F238E27FC236}">
                <a16:creationId xmlns:a16="http://schemas.microsoft.com/office/drawing/2014/main" id="{6F467F19-2154-4882-84E8-689A592B9FDE}"/>
              </a:ext>
            </a:extLst>
          </p:cNvPr>
          <p:cNvCxnSpPr>
            <a:cxnSpLocks/>
            <a:stCxn id="44" idx="3"/>
            <a:endCxn id="45" idx="1"/>
          </p:cNvCxnSpPr>
          <p:nvPr/>
        </p:nvCxnSpPr>
        <p:spPr>
          <a:xfrm>
            <a:off x="6559403" y="3631998"/>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C3B7E14-1FBF-46F6-8E18-562BE52707E6}"/>
              </a:ext>
            </a:extLst>
          </p:cNvPr>
          <p:cNvSpPr txBox="1"/>
          <p:nvPr/>
        </p:nvSpPr>
        <p:spPr>
          <a:xfrm>
            <a:off x="5588213" y="4490152"/>
            <a:ext cx="3263394" cy="369332"/>
          </a:xfrm>
          <a:prstGeom prst="rect">
            <a:avLst/>
          </a:prstGeom>
          <a:noFill/>
        </p:spPr>
        <p:txBody>
          <a:bodyPr wrap="none" rtlCol="0">
            <a:spAutoFit/>
          </a:bodyPr>
          <a:lstStyle/>
          <a:p>
            <a:r>
              <a:rPr lang="en-US" dirty="0"/>
              <a:t>2 Red Neighbor  / k =3 = 66% red</a:t>
            </a:r>
          </a:p>
        </p:txBody>
      </p:sp>
      <p:cxnSp>
        <p:nvCxnSpPr>
          <p:cNvPr id="51" name="Straight Connector 50">
            <a:extLst>
              <a:ext uri="{FF2B5EF4-FFF2-40B4-BE49-F238E27FC236}">
                <a16:creationId xmlns:a16="http://schemas.microsoft.com/office/drawing/2014/main" id="{084B695C-BB94-488C-B96B-D827D4D56082}"/>
              </a:ext>
            </a:extLst>
          </p:cNvPr>
          <p:cNvCxnSpPr>
            <a:cxnSpLocks/>
            <a:stCxn id="44" idx="3"/>
            <a:endCxn id="27" idx="1"/>
          </p:cNvCxnSpPr>
          <p:nvPr/>
        </p:nvCxnSpPr>
        <p:spPr>
          <a:xfrm flipV="1">
            <a:off x="6559403" y="3453542"/>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CD45D356-3CD0-4EE9-ADA7-AC4AE3813F53}"/>
              </a:ext>
            </a:extLst>
          </p:cNvPr>
          <p:cNvPicPr>
            <a:picLocks noChangeAspect="1"/>
          </p:cNvPicPr>
          <p:nvPr/>
        </p:nvPicPr>
        <p:blipFill>
          <a:blip r:embed="rId7"/>
          <a:stretch>
            <a:fillRect/>
          </a:stretch>
        </p:blipFill>
        <p:spPr>
          <a:xfrm>
            <a:off x="8196623" y="4044131"/>
            <a:ext cx="409575" cy="342900"/>
          </a:xfrm>
          <a:prstGeom prst="rect">
            <a:avLst/>
          </a:prstGeom>
        </p:spPr>
      </p:pic>
      <p:cxnSp>
        <p:nvCxnSpPr>
          <p:cNvPr id="56" name="Straight Connector 55">
            <a:extLst>
              <a:ext uri="{FF2B5EF4-FFF2-40B4-BE49-F238E27FC236}">
                <a16:creationId xmlns:a16="http://schemas.microsoft.com/office/drawing/2014/main" id="{C75E31D6-BE45-4D1E-9328-C3198AE84CE8}"/>
              </a:ext>
            </a:extLst>
          </p:cNvPr>
          <p:cNvCxnSpPr>
            <a:cxnSpLocks/>
            <a:stCxn id="44" idx="3"/>
            <a:endCxn id="55" idx="1"/>
          </p:cNvCxnSpPr>
          <p:nvPr/>
        </p:nvCxnSpPr>
        <p:spPr>
          <a:xfrm>
            <a:off x="6559403" y="3631998"/>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27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10/4/20</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a:xfrm>
            <a:off x="0" y="365126"/>
            <a:ext cx="8515350" cy="591477"/>
          </a:xfrm>
        </p:spPr>
        <p:txBody>
          <a:bodyPr/>
          <a:lstStyle/>
          <a:p>
            <a:r>
              <a:rPr lang="en-US" dirty="0"/>
              <a:t>Is the “?” house a big house or a small house?</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452569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10/4/20</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 = 1!</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511321009"/>
              </p:ext>
            </p:extLst>
          </p:nvPr>
        </p:nvGraphicFramePr>
        <p:xfrm>
          <a:off x="3893151" y="1705350"/>
          <a:ext cx="5108523" cy="118866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Too localized!</a:t>
            </a:r>
          </a:p>
        </p:txBody>
      </p:sp>
    </p:spTree>
    <p:extLst>
      <p:ext uri="{BB962C8B-B14F-4D97-AF65-F5344CB8AC3E}">
        <p14:creationId xmlns:p14="http://schemas.microsoft.com/office/powerpoint/2010/main" val="2211203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10/4/20</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8" name="Shape 511">
            <a:extLst>
              <a:ext uri="{FF2B5EF4-FFF2-40B4-BE49-F238E27FC236}">
                <a16:creationId xmlns:a16="http://schemas.microsoft.com/office/drawing/2014/main"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1" name="Shape 527">
            <a:extLst>
              <a:ext uri="{FF2B5EF4-FFF2-40B4-BE49-F238E27FC236}">
                <a16:creationId xmlns:a16="http://schemas.microsoft.com/office/drawing/2014/main" id="{68A20C9F-C15F-4B2E-867B-871381B226C6}"/>
              </a:ext>
            </a:extLst>
          </p:cNvPr>
          <p:cNvSpPr txBox="1"/>
          <p:nvPr/>
        </p:nvSpPr>
        <p:spPr>
          <a:xfrm>
            <a:off x="393001" y="1702240"/>
            <a:ext cx="461999" cy="463200"/>
          </a:xfrm>
          <a:prstGeom prst="rect">
            <a:avLst/>
          </a:prstGeom>
          <a:noFill/>
          <a:ln>
            <a:noFill/>
          </a:ln>
        </p:spPr>
        <p:txBody>
          <a:bodyPr lIns="91425" tIns="91425" rIns="91425" bIns="91425" anchor="t" anchorCtr="0">
            <a:noAutofit/>
          </a:bodyPr>
          <a:lstStyle/>
          <a:p>
            <a:r>
              <a:rPr lang="en" sz="1000" dirty="0">
                <a:latin typeface="Open Sans"/>
                <a:ea typeface="Open Sans"/>
                <a:cs typeface="Open Sans"/>
                <a:sym typeface="Open Sans"/>
              </a:rPr>
              <a:t>K=5</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2948538711"/>
              </p:ext>
            </p:extLst>
          </p:nvPr>
        </p:nvGraphicFramePr>
        <p:xfrm>
          <a:off x="3893151" y="1705350"/>
          <a:ext cx="5108523" cy="158486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Just right for the data!</a:t>
            </a:r>
          </a:p>
        </p:txBody>
      </p:sp>
    </p:spTree>
    <p:extLst>
      <p:ext uri="{BB962C8B-B14F-4D97-AF65-F5344CB8AC3E}">
        <p14:creationId xmlns:p14="http://schemas.microsoft.com/office/powerpoint/2010/main" val="3717125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10/4/20</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2" name="Shape 528">
            <a:extLst>
              <a:ext uri="{FF2B5EF4-FFF2-40B4-BE49-F238E27FC236}">
                <a16:creationId xmlns:a16="http://schemas.microsoft.com/office/drawing/2014/main" id="{609A58DE-F33B-4887-B56E-E7AB0A3E077B}"/>
              </a:ext>
            </a:extLst>
          </p:cNvPr>
          <p:cNvSpPr txBox="1"/>
          <p:nvPr/>
        </p:nvSpPr>
        <p:spPr>
          <a:xfrm>
            <a:off x="393000" y="1716024"/>
            <a:ext cx="523200"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K=10</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912373376"/>
              </p:ext>
            </p:extLst>
          </p:nvPr>
        </p:nvGraphicFramePr>
        <p:xfrm>
          <a:off x="3893151" y="1705350"/>
          <a:ext cx="5108523" cy="217919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algn="ctr" rtl="0">
                        <a:spcBef>
                          <a:spcPts val="0"/>
                        </a:spcBef>
                        <a:buNone/>
                      </a:pPr>
                      <a:r>
                        <a:rPr lang="en">
                          <a:latin typeface="Open Sans"/>
                          <a:ea typeface="Open Sans"/>
                          <a:cs typeface="Open Sans"/>
                          <a:sym typeface="Open Sans"/>
                        </a:rPr>
                        <a:t>10</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6</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dirty="0">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Majority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7" name="Shape 533">
            <a:extLst>
              <a:ext uri="{FF2B5EF4-FFF2-40B4-BE49-F238E27FC236}">
                <a16:creationId xmlns:a16="http://schemas.microsoft.com/office/drawing/2014/main" id="{3F458E50-E393-4102-8695-68AD92F5FD82}"/>
              </a:ext>
            </a:extLst>
          </p:cNvPr>
          <p:cNvPicPr preferRelativeResize="0"/>
          <p:nvPr/>
        </p:nvPicPr>
        <p:blipFill>
          <a:blip r:embed="rId4">
            <a:alphaModFix/>
          </a:blip>
          <a:stretch>
            <a:fillRect/>
          </a:stretch>
        </p:blipFill>
        <p:spPr>
          <a:xfrm>
            <a:off x="7507325" y="3517926"/>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Majority characteristic</a:t>
            </a:r>
          </a:p>
        </p:txBody>
      </p:sp>
    </p:spTree>
    <p:extLst>
      <p:ext uri="{BB962C8B-B14F-4D97-AF65-F5344CB8AC3E}">
        <p14:creationId xmlns:p14="http://schemas.microsoft.com/office/powerpoint/2010/main" val="3284613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Choosing k</a:t>
            </a:r>
          </a:p>
        </p:txBody>
      </p:sp>
      <p:sp>
        <p:nvSpPr>
          <p:cNvPr id="10243" name="Content Placeholder 2"/>
          <p:cNvSpPr>
            <a:spLocks noGrp="1"/>
          </p:cNvSpPr>
          <p:nvPr>
            <p:ph sz="quarter" idx="1"/>
          </p:nvPr>
        </p:nvSpPr>
        <p:spPr>
          <a:xfrm>
            <a:off x="628650" y="1111347"/>
            <a:ext cx="7886700" cy="2241453"/>
          </a:xfrm>
        </p:spPr>
        <p:txBody>
          <a:bodyPr>
            <a:normAutofit lnSpcReduction="10000"/>
          </a:bodyPr>
          <a:lstStyle/>
          <a:p>
            <a:pPr marL="117475" indent="-117475">
              <a:defRPr/>
            </a:pPr>
            <a:r>
              <a:rPr lang="en-US" sz="2000" i="1" dirty="0"/>
              <a:t>K</a:t>
            </a:r>
            <a:r>
              <a:rPr lang="en-US" sz="2000" dirty="0"/>
              <a:t> is the number of nearby neighbors to be used to classify the new record</a:t>
            </a:r>
          </a:p>
          <a:p>
            <a:pPr marL="460375" lvl="3" indent="-117475">
              <a:defRPr/>
            </a:pPr>
            <a:r>
              <a:rPr lang="en-US" sz="1800" i="1" dirty="0"/>
              <a:t>K</a:t>
            </a:r>
            <a:r>
              <a:rPr lang="en-US" sz="1800" dirty="0"/>
              <a:t>=1 means use the single nearest record</a:t>
            </a:r>
          </a:p>
          <a:p>
            <a:pPr marL="460375" lvl="3" indent="-117475">
              <a:defRPr/>
            </a:pPr>
            <a:r>
              <a:rPr lang="en-US" sz="1800" i="1" dirty="0"/>
              <a:t>K</a:t>
            </a:r>
            <a:r>
              <a:rPr lang="en-US" sz="1800" dirty="0"/>
              <a:t>=5 means use the 5 nearest records all have a “vote”</a:t>
            </a:r>
          </a:p>
          <a:p>
            <a:pPr marL="117475" indent="-117475">
              <a:defRPr/>
            </a:pPr>
            <a:r>
              <a:rPr lang="en-US" sz="2000" dirty="0"/>
              <a:t>Typically choose that value of </a:t>
            </a:r>
            <a:r>
              <a:rPr lang="en-US" sz="2000" i="1" dirty="0"/>
              <a:t>k</a:t>
            </a:r>
            <a:r>
              <a:rPr lang="en-US" sz="2000" dirty="0"/>
              <a:t> which has lowest error rate in validation data</a:t>
            </a:r>
          </a:p>
          <a:p>
            <a:pPr marL="117475" indent="-117475">
              <a:defRPr/>
            </a:pPr>
            <a:r>
              <a:rPr lang="en-US" sz="2000" dirty="0"/>
              <a:t>Use odd numbers to avoid ties</a:t>
            </a:r>
          </a:p>
          <a:p>
            <a:pPr eaLnBrk="1" hangingPunct="1">
              <a:buFont typeface="Wingdings 2" pitchFamily="18" charset="2"/>
              <a:buNone/>
              <a:defRPr/>
            </a:pPr>
            <a:endParaRPr lang="en-US" sz="2000" dirty="0"/>
          </a:p>
        </p:txBody>
      </p:sp>
      <p:graphicFrame>
        <p:nvGraphicFramePr>
          <p:cNvPr id="3" name="Table 2">
            <a:extLst>
              <a:ext uri="{FF2B5EF4-FFF2-40B4-BE49-F238E27FC236}">
                <a16:creationId xmlns:a16="http://schemas.microsoft.com/office/drawing/2014/main" id="{9E32047E-66AC-41CC-AF1C-7846156E855B}"/>
              </a:ext>
            </a:extLst>
          </p:cNvPr>
          <p:cNvGraphicFramePr>
            <a:graphicFrameLocks noGrp="1"/>
          </p:cNvGraphicFramePr>
          <p:nvPr/>
        </p:nvGraphicFramePr>
        <p:xfrm>
          <a:off x="381000" y="4015736"/>
          <a:ext cx="8534400" cy="2250440"/>
        </p:xfrm>
        <a:graphic>
          <a:graphicData uri="http://schemas.openxmlformats.org/drawingml/2006/table">
            <a:tbl>
              <a:tblPr firstRow="1" bandRow="1">
                <a:tableStyleId>{93296810-A885-4BE3-A3E7-6D5BEEA58F35}</a:tableStyleId>
              </a:tblPr>
              <a:tblGrid>
                <a:gridCol w="504334">
                  <a:extLst>
                    <a:ext uri="{9D8B030D-6E8A-4147-A177-3AD203B41FA5}">
                      <a16:colId xmlns:a16="http://schemas.microsoft.com/office/drawing/2014/main" val="1241395918"/>
                    </a:ext>
                  </a:extLst>
                </a:gridCol>
                <a:gridCol w="8030066">
                  <a:extLst>
                    <a:ext uri="{9D8B030D-6E8A-4147-A177-3AD203B41FA5}">
                      <a16:colId xmlns:a16="http://schemas.microsoft.com/office/drawing/2014/main" val="397509200"/>
                    </a:ext>
                  </a:extLst>
                </a:gridCol>
              </a:tblGrid>
              <a:tr h="370840">
                <a:tc>
                  <a:txBody>
                    <a:bodyPr/>
                    <a:lstStyle/>
                    <a:p>
                      <a:r>
                        <a:rPr lang="en-US" dirty="0"/>
                        <a:t>K=</a:t>
                      </a:r>
                    </a:p>
                  </a:txBody>
                  <a:tcPr/>
                </a:tc>
                <a:tc>
                  <a:txBody>
                    <a:bodyPr/>
                    <a:lstStyle/>
                    <a:p>
                      <a:r>
                        <a:rPr lang="en-US" dirty="0"/>
                        <a:t>Possible Outcomes</a:t>
                      </a:r>
                    </a:p>
                  </a:txBody>
                  <a:tcPr/>
                </a:tc>
                <a:extLst>
                  <a:ext uri="{0D108BD9-81ED-4DB2-BD59-A6C34878D82A}">
                    <a16:rowId xmlns:a16="http://schemas.microsoft.com/office/drawing/2014/main" val="2835090960"/>
                  </a:ext>
                </a:extLst>
              </a:tr>
              <a:tr h="370840">
                <a:tc>
                  <a:txBody>
                    <a:bodyPr/>
                    <a:lstStyle/>
                    <a:p>
                      <a:r>
                        <a:rPr lang="en-US" dirty="0"/>
                        <a:t>1</a:t>
                      </a:r>
                    </a:p>
                  </a:txBody>
                  <a:tcPr/>
                </a:tc>
                <a:tc>
                  <a:txBody>
                    <a:bodyPr/>
                    <a:lstStyle/>
                    <a:p>
                      <a:r>
                        <a:rPr lang="en-US" dirty="0"/>
                        <a:t>Nearest neighbor is class A so 100% therefore class B probability is 0%</a:t>
                      </a:r>
                    </a:p>
                  </a:txBody>
                  <a:tcPr/>
                </a:tc>
                <a:extLst>
                  <a:ext uri="{0D108BD9-81ED-4DB2-BD59-A6C34878D82A}">
                    <a16:rowId xmlns:a16="http://schemas.microsoft.com/office/drawing/2014/main" val="3124344747"/>
                  </a:ext>
                </a:extLst>
              </a:tr>
              <a:tr h="370840">
                <a:tc>
                  <a:txBody>
                    <a:bodyPr/>
                    <a:lstStyle/>
                    <a:p>
                      <a:r>
                        <a:rPr lang="en-US" dirty="0">
                          <a:solidFill>
                            <a:srgbClr val="FF0000"/>
                          </a:solidFill>
                        </a:rPr>
                        <a:t>2</a:t>
                      </a:r>
                    </a:p>
                  </a:txBody>
                  <a:tcPr/>
                </a:tc>
                <a:tc>
                  <a:txBody>
                    <a:bodyPr/>
                    <a:lstStyle/>
                    <a:p>
                      <a:r>
                        <a:rPr lang="en-US" dirty="0">
                          <a:solidFill>
                            <a:srgbClr val="FF0000"/>
                          </a:solidFill>
                        </a:rPr>
                        <a:t>Nearest 2 neighbors agree class A so 100%, or all neighbors are class B so 0% or neighbors are split so outcome is 50%</a:t>
                      </a:r>
                    </a:p>
                  </a:txBody>
                  <a:tcPr/>
                </a:tc>
                <a:extLst>
                  <a:ext uri="{0D108BD9-81ED-4DB2-BD59-A6C34878D82A}">
                    <a16:rowId xmlns:a16="http://schemas.microsoft.com/office/drawing/2014/main" val="1803667389"/>
                  </a:ext>
                </a:extLst>
              </a:tr>
              <a:tr h="370840">
                <a:tc>
                  <a:txBody>
                    <a:bodyPr/>
                    <a:lstStyle/>
                    <a:p>
                      <a:r>
                        <a:rPr lang="en-US" dirty="0"/>
                        <a:t>3</a:t>
                      </a:r>
                    </a:p>
                  </a:txBody>
                  <a:tcPr/>
                </a:tc>
                <a:tc>
                  <a:txBody>
                    <a:bodyPr/>
                    <a:lstStyle/>
                    <a:p>
                      <a:r>
                        <a:rPr lang="en-US" dirty="0"/>
                        <a:t>Nearest 3 neighbors agree class A so 100%, or all neighbors are class B so 0%, or they split 33% or 66%.  With a cutoff of 50% you can still make a classification.</a:t>
                      </a:r>
                    </a:p>
                  </a:txBody>
                  <a:tcPr/>
                </a:tc>
                <a:extLst>
                  <a:ext uri="{0D108BD9-81ED-4DB2-BD59-A6C34878D82A}">
                    <a16:rowId xmlns:a16="http://schemas.microsoft.com/office/drawing/2014/main" val="2408047993"/>
                  </a:ext>
                </a:extLst>
              </a:tr>
              <a:tr h="370840">
                <a:tc>
                  <a:txBody>
                    <a:bodyPr/>
                    <a:lstStyle/>
                    <a:p>
                      <a:r>
                        <a:rPr lang="en-US" dirty="0">
                          <a:solidFill>
                            <a:srgbClr val="FF0000"/>
                          </a:solidFill>
                        </a:rPr>
                        <a:t>4</a:t>
                      </a:r>
                    </a:p>
                  </a:txBody>
                  <a:tcPr/>
                </a:tc>
                <a:tc>
                  <a:txBody>
                    <a:bodyPr/>
                    <a:lstStyle/>
                    <a:p>
                      <a:r>
                        <a:rPr lang="en-US" dirty="0">
                          <a:solidFill>
                            <a:srgbClr val="FF0000"/>
                          </a:solidFill>
                        </a:rPr>
                        <a:t>Nearest 4 neighbors agree class A so 100%, all neighbors are class B so 0%, or they split 25%, 50% or 75%.  Cases of 50% probability are troublesome to determine same as K = 2.</a:t>
                      </a:r>
                    </a:p>
                  </a:txBody>
                  <a:tcPr/>
                </a:tc>
                <a:extLst>
                  <a:ext uri="{0D108BD9-81ED-4DB2-BD59-A6C34878D82A}">
                    <a16:rowId xmlns:a16="http://schemas.microsoft.com/office/drawing/2014/main" val="1442038562"/>
                  </a:ext>
                </a:extLst>
              </a:tr>
            </a:tbl>
          </a:graphicData>
        </a:graphic>
      </p:graphicFrame>
      <p:sp>
        <p:nvSpPr>
          <p:cNvPr id="2" name="TextBox 1">
            <a:extLst>
              <a:ext uri="{FF2B5EF4-FFF2-40B4-BE49-F238E27FC236}">
                <a16:creationId xmlns:a16="http://schemas.microsoft.com/office/drawing/2014/main" id="{6BA81D61-44FC-4BCE-9862-4057993CEBC9}"/>
              </a:ext>
            </a:extLst>
          </p:cNvPr>
          <p:cNvSpPr txBox="1"/>
          <p:nvPr/>
        </p:nvSpPr>
        <p:spPr>
          <a:xfrm>
            <a:off x="381000" y="3583390"/>
            <a:ext cx="8505825" cy="369332"/>
          </a:xfrm>
          <a:prstGeom prst="rect">
            <a:avLst/>
          </a:prstGeom>
          <a:solidFill>
            <a:schemeClr val="accent4"/>
          </a:solidFill>
        </p:spPr>
        <p:txBody>
          <a:bodyPr wrap="square" rtlCol="0">
            <a:spAutoFit/>
          </a:bodyPr>
          <a:lstStyle/>
          <a:p>
            <a:r>
              <a:rPr lang="en-US" dirty="0">
                <a:solidFill>
                  <a:schemeClr val="bg1"/>
                </a:solidFill>
              </a:rPr>
              <a:t>Let’s predict the probability of “Class A”</a:t>
            </a:r>
          </a:p>
        </p:txBody>
      </p:sp>
      <p:sp>
        <p:nvSpPr>
          <p:cNvPr id="6"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10/4/20</a:t>
            </a:fld>
            <a:endParaRPr lang="en-US"/>
          </a:p>
        </p:txBody>
      </p:sp>
      <p:sp>
        <p:nvSpPr>
          <p:cNvPr id="7"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9</a:t>
            </a:r>
          </a:p>
        </p:txBody>
      </p:sp>
      <p:sp>
        <p:nvSpPr>
          <p:cNvPr id="8"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933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BBEF-4231-954D-9178-DF9245CC99ED}"/>
              </a:ext>
            </a:extLst>
          </p:cNvPr>
          <p:cNvSpPr>
            <a:spLocks noGrp="1"/>
          </p:cNvSpPr>
          <p:nvPr>
            <p:ph type="title"/>
          </p:nvPr>
        </p:nvSpPr>
        <p:spPr/>
        <p:txBody>
          <a:bodyPr/>
          <a:lstStyle/>
          <a:p>
            <a:r>
              <a:rPr lang="en-US" dirty="0"/>
              <a:t>Scaling your Inputs </a:t>
            </a:r>
          </a:p>
        </p:txBody>
      </p:sp>
      <p:sp>
        <p:nvSpPr>
          <p:cNvPr id="4" name="Date Placeholder 3">
            <a:extLst>
              <a:ext uri="{FF2B5EF4-FFF2-40B4-BE49-F238E27FC236}">
                <a16:creationId xmlns:a16="http://schemas.microsoft.com/office/drawing/2014/main" id="{71A99CEE-9DD8-774D-A7CC-EA7728D1C6AF}"/>
              </a:ext>
            </a:extLst>
          </p:cNvPr>
          <p:cNvSpPr>
            <a:spLocks noGrp="1"/>
          </p:cNvSpPr>
          <p:nvPr>
            <p:ph type="dt" sz="half" idx="10"/>
          </p:nvPr>
        </p:nvSpPr>
        <p:spPr/>
        <p:txBody>
          <a:bodyPr/>
          <a:lstStyle/>
          <a:p>
            <a:fld id="{D753EFC8-4232-4598-94F6-94C0EBAFC469}" type="datetime1">
              <a:rPr lang="en-US" smtClean="0"/>
              <a:t>10/4/20</a:t>
            </a:fld>
            <a:endParaRPr lang="en-US"/>
          </a:p>
        </p:txBody>
      </p:sp>
      <p:sp>
        <p:nvSpPr>
          <p:cNvPr id="5" name="Slide Number Placeholder 4">
            <a:extLst>
              <a:ext uri="{FF2B5EF4-FFF2-40B4-BE49-F238E27FC236}">
                <a16:creationId xmlns:a16="http://schemas.microsoft.com/office/drawing/2014/main" id="{B387CA2E-CC7C-3048-90E2-7EDA72DE2599}"/>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6" name="Footer Placeholder 5">
            <a:extLst>
              <a:ext uri="{FF2B5EF4-FFF2-40B4-BE49-F238E27FC236}">
                <a16:creationId xmlns:a16="http://schemas.microsoft.com/office/drawing/2014/main" id="{4DD4450B-FAB2-F142-8A55-AD46AA443A9A}"/>
              </a:ext>
            </a:extLst>
          </p:cNvPr>
          <p:cNvSpPr>
            <a:spLocks noGrp="1"/>
          </p:cNvSpPr>
          <p:nvPr>
            <p:ph type="ftr" sz="quarter" idx="3"/>
          </p:nvPr>
        </p:nvSpPr>
        <p:spPr/>
        <p:txBody>
          <a:bodyPr/>
          <a:lstStyle/>
          <a:p>
            <a:r>
              <a:rPr lang="en-US"/>
              <a:t>Kwartler CSCI E-96</a:t>
            </a:r>
            <a:endParaRPr lang="en-US" dirty="0"/>
          </a:p>
        </p:txBody>
      </p:sp>
      <p:pic>
        <p:nvPicPr>
          <p:cNvPr id="7" name="Picture 3">
            <a:extLst>
              <a:ext uri="{FF2B5EF4-FFF2-40B4-BE49-F238E27FC236}">
                <a16:creationId xmlns:a16="http://schemas.microsoft.com/office/drawing/2014/main" id="{9ED39946-4D99-1A47-A172-5E0D2EAFF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408" y="1499616"/>
            <a:ext cx="55777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a:extLst>
              <a:ext uri="{FF2B5EF4-FFF2-40B4-BE49-F238E27FC236}">
                <a16:creationId xmlns:a16="http://schemas.microsoft.com/office/drawing/2014/main" id="{99F9207F-39CF-D347-A962-A1F7DC917BDE}"/>
              </a:ext>
            </a:extLst>
          </p:cNvPr>
          <p:cNvCxnSpPr/>
          <p:nvPr/>
        </p:nvCxnSpPr>
        <p:spPr>
          <a:xfrm>
            <a:off x="1816608" y="4962144"/>
            <a:ext cx="55351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D52B90-8CF3-BA45-82B3-2F60FE47C135}"/>
              </a:ext>
            </a:extLst>
          </p:cNvPr>
          <p:cNvCxnSpPr>
            <a:cxnSpLocks/>
          </p:cNvCxnSpPr>
          <p:nvPr/>
        </p:nvCxnSpPr>
        <p:spPr>
          <a:xfrm flipV="1">
            <a:off x="1103376" y="1536192"/>
            <a:ext cx="0" cy="3444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6CD0A1-1DF2-6D45-A4FB-F303A414119A}"/>
              </a:ext>
            </a:extLst>
          </p:cNvPr>
          <p:cNvSpPr txBox="1"/>
          <p:nvPr/>
        </p:nvSpPr>
        <p:spPr>
          <a:xfrm>
            <a:off x="3450336" y="5084064"/>
            <a:ext cx="2331151" cy="369332"/>
          </a:xfrm>
          <a:prstGeom prst="rect">
            <a:avLst/>
          </a:prstGeom>
          <a:noFill/>
        </p:spPr>
        <p:txBody>
          <a:bodyPr wrap="none" rtlCol="0">
            <a:spAutoFit/>
          </a:bodyPr>
          <a:lstStyle/>
          <a:p>
            <a:r>
              <a:rPr lang="en-US" dirty="0"/>
              <a:t>Data measured in 100s</a:t>
            </a:r>
          </a:p>
        </p:txBody>
      </p:sp>
      <p:sp>
        <p:nvSpPr>
          <p:cNvPr id="17" name="TextBox 16">
            <a:extLst>
              <a:ext uri="{FF2B5EF4-FFF2-40B4-BE49-F238E27FC236}">
                <a16:creationId xmlns:a16="http://schemas.microsoft.com/office/drawing/2014/main" id="{1757036F-C52F-664D-9DA5-175C24F37AC1}"/>
              </a:ext>
            </a:extLst>
          </p:cNvPr>
          <p:cNvSpPr txBox="1"/>
          <p:nvPr/>
        </p:nvSpPr>
        <p:spPr>
          <a:xfrm rot="16200000">
            <a:off x="-359663" y="3139441"/>
            <a:ext cx="2448171" cy="369332"/>
          </a:xfrm>
          <a:prstGeom prst="rect">
            <a:avLst/>
          </a:prstGeom>
          <a:noFill/>
        </p:spPr>
        <p:txBody>
          <a:bodyPr wrap="none" rtlCol="0">
            <a:spAutoFit/>
          </a:bodyPr>
          <a:lstStyle/>
          <a:p>
            <a:r>
              <a:rPr lang="en-US" dirty="0"/>
              <a:t>Data measured in 1000s</a:t>
            </a:r>
          </a:p>
        </p:txBody>
      </p:sp>
      <p:sp>
        <p:nvSpPr>
          <p:cNvPr id="18" name="TextBox 17">
            <a:extLst>
              <a:ext uri="{FF2B5EF4-FFF2-40B4-BE49-F238E27FC236}">
                <a16:creationId xmlns:a16="http://schemas.microsoft.com/office/drawing/2014/main" id="{8F309BC0-06F5-3F43-AEA3-AC8F78F4EC39}"/>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measures distance but doesn’t know the scale of your inputs…house size in square centimeters will have larger quantities than house size measured in  square miles.  KNN will think the distance between CM is large!</a:t>
            </a:r>
          </a:p>
        </p:txBody>
      </p:sp>
    </p:spTree>
    <p:extLst>
      <p:ext uri="{BB962C8B-B14F-4D97-AF65-F5344CB8AC3E}">
        <p14:creationId xmlns:p14="http://schemas.microsoft.com/office/powerpoint/2010/main" val="178001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E15C3F-58F5-44F0-94CD-A4894D61694C}"/>
              </a:ext>
            </a:extLst>
          </p:cNvPr>
          <p:cNvSpPr>
            <a:spLocks noGrp="1"/>
          </p:cNvSpPr>
          <p:nvPr>
            <p:ph type="dt" sz="half" idx="10"/>
          </p:nvPr>
        </p:nvSpPr>
        <p:spPr/>
        <p:txBody>
          <a:bodyPr/>
          <a:lstStyle/>
          <a:p>
            <a:fld id="{6700A58B-DD98-43D0-B791-721480A02982}" type="datetime1">
              <a:rPr lang="en-US" smtClean="0"/>
              <a:t>10/4/20</a:t>
            </a:fld>
            <a:endParaRPr lang="en-US"/>
          </a:p>
        </p:txBody>
      </p:sp>
      <p:sp>
        <p:nvSpPr>
          <p:cNvPr id="3" name="Title 2">
            <a:extLst>
              <a:ext uri="{FF2B5EF4-FFF2-40B4-BE49-F238E27FC236}">
                <a16:creationId xmlns:a16="http://schemas.microsoft.com/office/drawing/2014/main" id="{54468DB3-E0A8-4DE5-A21A-2E22EA782BFD}"/>
              </a:ext>
            </a:extLst>
          </p:cNvPr>
          <p:cNvSpPr>
            <a:spLocks noGrp="1"/>
          </p:cNvSpPr>
          <p:nvPr>
            <p:ph type="title"/>
          </p:nvPr>
        </p:nvSpPr>
        <p:spPr/>
        <p:txBody>
          <a:bodyPr/>
          <a:lstStyle/>
          <a:p>
            <a:r>
              <a:rPr lang="en-US" dirty="0"/>
              <a:t>Open </a:t>
            </a:r>
            <a:r>
              <a:rPr lang="en-US" dirty="0" err="1"/>
              <a:t>C_normalization</a:t>
            </a:r>
            <a:r>
              <a:rPr lang="en-US" dirty="0"/>
              <a:t> </a:t>
            </a:r>
            <a:r>
              <a:rPr lang="en-US" dirty="0" err="1"/>
              <a:t>example_REVISED.R</a:t>
            </a:r>
            <a:endParaRPr lang="en-US" dirty="0"/>
          </a:p>
        </p:txBody>
      </p:sp>
      <p:sp>
        <p:nvSpPr>
          <p:cNvPr id="4" name="Slide Number Placeholder 3">
            <a:extLst>
              <a:ext uri="{FF2B5EF4-FFF2-40B4-BE49-F238E27FC236}">
                <a16:creationId xmlns:a16="http://schemas.microsoft.com/office/drawing/2014/main" id="{21687115-222F-4671-A705-2763D6ECA1B4}"/>
              </a:ext>
            </a:extLst>
          </p:cNvPr>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a:extLst>
              <a:ext uri="{FF2B5EF4-FFF2-40B4-BE49-F238E27FC236}">
                <a16:creationId xmlns:a16="http://schemas.microsoft.com/office/drawing/2014/main" id="{D5F6CDC7-E2AE-4B8F-A588-BD32F94CEB8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BCFC446-7715-4C5C-BF40-42415E2F981C}"/>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This script will show you how R “scales” and “centers” data to be on the same magnitude.  We did it as part of the preprocessing lesson.</a:t>
            </a:r>
          </a:p>
        </p:txBody>
      </p:sp>
      <p:sp>
        <p:nvSpPr>
          <p:cNvPr id="7" name="TextBox 6"/>
          <p:cNvSpPr txBox="1"/>
          <p:nvPr/>
        </p:nvSpPr>
        <p:spPr>
          <a:xfrm rot="19591288">
            <a:off x="585787" y="2786062"/>
            <a:ext cx="3341556" cy="369332"/>
          </a:xfrm>
          <a:prstGeom prst="rect">
            <a:avLst/>
          </a:prstGeom>
          <a:solidFill>
            <a:schemeClr val="accent1"/>
          </a:solidFill>
        </p:spPr>
        <p:txBody>
          <a:bodyPr wrap="none" rtlCol="0">
            <a:spAutoFit/>
          </a:bodyPr>
          <a:lstStyle/>
          <a:p>
            <a:r>
              <a:rPr lang="en-US" dirty="0">
                <a:solidFill>
                  <a:schemeClr val="bg1"/>
                </a:solidFill>
              </a:rPr>
              <a:t>VTREAT will NOT scale your data!!</a:t>
            </a:r>
          </a:p>
        </p:txBody>
      </p:sp>
      <p:pic>
        <p:nvPicPr>
          <p:cNvPr id="9218" name="Picture 2" descr="Image result for meme be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62" y="1602557"/>
            <a:ext cx="3557587" cy="32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8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5405767"/>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10/4/20</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28</a:t>
            </a:fld>
            <a:endParaRPr lang="en-US"/>
          </a:p>
        </p:txBody>
      </p:sp>
    </p:spTree>
    <p:extLst>
      <p:ext uri="{BB962C8B-B14F-4D97-AF65-F5344CB8AC3E}">
        <p14:creationId xmlns:p14="http://schemas.microsoft.com/office/powerpoint/2010/main" val="4163866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6C5DB8-6BAA-4D96-B044-CEB883268805}"/>
              </a:ext>
            </a:extLst>
          </p:cNvPr>
          <p:cNvSpPr>
            <a:spLocks noGrp="1"/>
          </p:cNvSpPr>
          <p:nvPr>
            <p:ph type="dt" sz="half" idx="10"/>
          </p:nvPr>
        </p:nvSpPr>
        <p:spPr/>
        <p:txBody>
          <a:bodyPr/>
          <a:lstStyle/>
          <a:p>
            <a:fld id="{6700A58B-DD98-43D0-B791-721480A02982}" type="datetime1">
              <a:rPr lang="en-US" smtClean="0"/>
              <a:t>10/4/20</a:t>
            </a:fld>
            <a:endParaRPr lang="en-US"/>
          </a:p>
        </p:txBody>
      </p:sp>
      <p:sp>
        <p:nvSpPr>
          <p:cNvPr id="3" name="Title 2">
            <a:extLst>
              <a:ext uri="{FF2B5EF4-FFF2-40B4-BE49-F238E27FC236}">
                <a16:creationId xmlns:a16="http://schemas.microsoft.com/office/drawing/2014/main" id="{6BF3FEAB-1312-42B1-B3F7-B81D1EA2C9DE}"/>
              </a:ext>
            </a:extLst>
          </p:cNvPr>
          <p:cNvSpPr>
            <a:spLocks noGrp="1"/>
          </p:cNvSpPr>
          <p:nvPr>
            <p:ph type="title"/>
          </p:nvPr>
        </p:nvSpPr>
        <p:spPr/>
        <p:txBody>
          <a:bodyPr/>
          <a:lstStyle/>
          <a:p>
            <a:r>
              <a:rPr lang="en-US" dirty="0"/>
              <a:t>Classifying Absenteeism at Work</a:t>
            </a:r>
          </a:p>
        </p:txBody>
      </p:sp>
      <p:sp>
        <p:nvSpPr>
          <p:cNvPr id="4" name="Slide Number Placeholder 3">
            <a:extLst>
              <a:ext uri="{FF2B5EF4-FFF2-40B4-BE49-F238E27FC236}">
                <a16:creationId xmlns:a16="http://schemas.microsoft.com/office/drawing/2014/main" id="{F4C8D044-A161-430B-BC37-7FAF1692D318}"/>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a:extLst>
              <a:ext uri="{FF2B5EF4-FFF2-40B4-BE49-F238E27FC236}">
                <a16:creationId xmlns:a16="http://schemas.microsoft.com/office/drawing/2014/main" id="{EB969719-3B87-479E-ABA2-3B64F7E10C67}"/>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705158C-4516-47D1-BEB7-3E99071CE939}"/>
              </a:ext>
            </a:extLst>
          </p:cNvPr>
          <p:cNvSpPr txBox="1"/>
          <p:nvPr/>
        </p:nvSpPr>
        <p:spPr>
          <a:xfrm>
            <a:off x="304800" y="1676400"/>
            <a:ext cx="4724400" cy="1569660"/>
          </a:xfrm>
          <a:prstGeom prst="rect">
            <a:avLst/>
          </a:prstGeom>
          <a:noFill/>
        </p:spPr>
        <p:txBody>
          <a:bodyPr wrap="square" rtlCol="0">
            <a:spAutoFit/>
          </a:bodyPr>
          <a:lstStyle/>
          <a:p>
            <a:r>
              <a:rPr lang="en-US" sz="1600" dirty="0"/>
              <a:t>Workers that are absent are costly to businesses.</a:t>
            </a:r>
          </a:p>
          <a:p>
            <a:pPr marL="285750" indent="-285750">
              <a:buFont typeface="Arial" panose="020B0604020202020204" pitchFamily="34" charset="0"/>
              <a:buChar char="•"/>
            </a:pPr>
            <a:r>
              <a:rPr lang="en-US" sz="1600" dirty="0"/>
              <a:t>In the US absenteeism is estimated to cost $225.8B or $1685 per employee EACH YEAR*</a:t>
            </a:r>
          </a:p>
          <a:p>
            <a:pPr marL="285750" indent="-285750">
              <a:buFont typeface="Arial" panose="020B0604020202020204" pitchFamily="34" charset="0"/>
              <a:buChar char="•"/>
            </a:pPr>
            <a:r>
              <a:rPr lang="en-US" sz="1600" dirty="0"/>
              <a:t>Understanding absenteeism reasons could lead employers to offer new benefits (like in office medical services) to reduce absenteeism</a:t>
            </a:r>
          </a:p>
        </p:txBody>
      </p:sp>
      <p:sp>
        <p:nvSpPr>
          <p:cNvPr id="7" name="TextBox 6">
            <a:extLst>
              <a:ext uri="{FF2B5EF4-FFF2-40B4-BE49-F238E27FC236}">
                <a16:creationId xmlns:a16="http://schemas.microsoft.com/office/drawing/2014/main" id="{83E9107A-B30E-4C7A-9758-CB5141F9D523}"/>
              </a:ext>
            </a:extLst>
          </p:cNvPr>
          <p:cNvSpPr txBox="1"/>
          <p:nvPr/>
        </p:nvSpPr>
        <p:spPr>
          <a:xfrm>
            <a:off x="533400" y="6125519"/>
            <a:ext cx="5240537" cy="230832"/>
          </a:xfrm>
          <a:prstGeom prst="rect">
            <a:avLst/>
          </a:prstGeom>
          <a:noFill/>
        </p:spPr>
        <p:txBody>
          <a:bodyPr wrap="none" rtlCol="0">
            <a:spAutoFit/>
          </a:bodyPr>
          <a:lstStyle/>
          <a:p>
            <a:r>
              <a:rPr lang="en-US" sz="900" i="1" dirty="0"/>
              <a:t>https://www.cdcfoundation.org/pr/2015/worker-illness-and-injury-costs-us-employers-225-billion-annually</a:t>
            </a:r>
          </a:p>
        </p:txBody>
      </p:sp>
      <p:sp>
        <p:nvSpPr>
          <p:cNvPr id="8" name="TextBox 7">
            <a:extLst>
              <a:ext uri="{FF2B5EF4-FFF2-40B4-BE49-F238E27FC236}">
                <a16:creationId xmlns:a16="http://schemas.microsoft.com/office/drawing/2014/main" id="{E5E0B4E2-BF38-49C3-9EF6-AE1B832B10E9}"/>
              </a:ext>
            </a:extLst>
          </p:cNvPr>
          <p:cNvSpPr txBox="1"/>
          <p:nvPr/>
        </p:nvSpPr>
        <p:spPr>
          <a:xfrm>
            <a:off x="304800" y="1295400"/>
            <a:ext cx="1834798" cy="369332"/>
          </a:xfrm>
          <a:prstGeom prst="rect">
            <a:avLst/>
          </a:prstGeom>
          <a:noFill/>
        </p:spPr>
        <p:txBody>
          <a:bodyPr wrap="none" rtlCol="0">
            <a:spAutoFit/>
          </a:bodyPr>
          <a:lstStyle/>
          <a:p>
            <a:r>
              <a:rPr lang="en-US" dirty="0"/>
              <a:t>Business Context:</a:t>
            </a:r>
          </a:p>
        </p:txBody>
      </p:sp>
      <p:sp>
        <p:nvSpPr>
          <p:cNvPr id="9" name="TextBox 8">
            <a:extLst>
              <a:ext uri="{FF2B5EF4-FFF2-40B4-BE49-F238E27FC236}">
                <a16:creationId xmlns:a16="http://schemas.microsoft.com/office/drawing/2014/main" id="{62B3A12E-1F64-4407-8055-1641E0B64AF4}"/>
              </a:ext>
            </a:extLst>
          </p:cNvPr>
          <p:cNvSpPr txBox="1"/>
          <p:nvPr/>
        </p:nvSpPr>
        <p:spPr>
          <a:xfrm>
            <a:off x="304800" y="3381460"/>
            <a:ext cx="2482026" cy="369332"/>
          </a:xfrm>
          <a:prstGeom prst="rect">
            <a:avLst/>
          </a:prstGeom>
          <a:noFill/>
        </p:spPr>
        <p:txBody>
          <a:bodyPr wrap="none" rtlCol="0">
            <a:spAutoFit/>
          </a:bodyPr>
          <a:lstStyle/>
          <a:p>
            <a:r>
              <a:rPr lang="en-US" dirty="0"/>
              <a:t>Dataset Source and Info:</a:t>
            </a:r>
          </a:p>
        </p:txBody>
      </p:sp>
      <p:sp>
        <p:nvSpPr>
          <p:cNvPr id="10" name="TextBox 9">
            <a:extLst>
              <a:ext uri="{FF2B5EF4-FFF2-40B4-BE49-F238E27FC236}">
                <a16:creationId xmlns:a16="http://schemas.microsoft.com/office/drawing/2014/main" id="{44EB77A6-E81F-477D-A6EC-F4B6558CBB0E}"/>
              </a:ext>
            </a:extLst>
          </p:cNvPr>
          <p:cNvSpPr txBox="1"/>
          <p:nvPr/>
        </p:nvSpPr>
        <p:spPr>
          <a:xfrm>
            <a:off x="304800" y="3741801"/>
            <a:ext cx="6153150"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http://archive.ics.uci.edu/ml/datasets/Absenteeism+at+work</a:t>
            </a:r>
          </a:p>
          <a:p>
            <a:pPr marL="285750" indent="-285750">
              <a:buFont typeface="Arial" panose="020B0604020202020204" pitchFamily="34" charset="0"/>
              <a:buChar char="•"/>
            </a:pPr>
            <a:r>
              <a:rPr lang="en-US" sz="1600" dirty="0"/>
              <a:t>The database was created with records of absenteeism at work from July 2007 to July 2010 at a courier company in Brazil.</a:t>
            </a:r>
          </a:p>
          <a:p>
            <a:pPr marL="285750" indent="-285750">
              <a:buFont typeface="Arial" panose="020B0604020202020204" pitchFamily="34" charset="0"/>
              <a:buChar char="•"/>
            </a:pPr>
            <a:r>
              <a:rPr lang="en-US" sz="1600" dirty="0"/>
              <a:t>740 Rows * 21 Attributes</a:t>
            </a:r>
          </a:p>
        </p:txBody>
      </p:sp>
      <p:pic>
        <p:nvPicPr>
          <p:cNvPr id="9220" name="Picture 4" descr="Image result for getting sick meme">
            <a:extLst>
              <a:ext uri="{FF2B5EF4-FFF2-40B4-BE49-F238E27FC236}">
                <a16:creationId xmlns:a16="http://schemas.microsoft.com/office/drawing/2014/main" id="{AB72D5CC-06B7-45D6-B129-D6F2BD5F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937" y="1295400"/>
            <a:ext cx="2919294" cy="24419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7AFA24-4C05-4AA4-A729-577E63D53CAF}"/>
              </a:ext>
            </a:extLst>
          </p:cNvPr>
          <p:cNvSpPr txBox="1"/>
          <p:nvPr/>
        </p:nvSpPr>
        <p:spPr>
          <a:xfrm>
            <a:off x="304799" y="5410200"/>
            <a:ext cx="8729545" cy="738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HR wants you to classify absenteeism to help with employee support.</a:t>
            </a:r>
          </a:p>
          <a:p>
            <a:r>
              <a:rPr lang="en-US" i="0" dirty="0"/>
              <a:t>“What is the probability the absent employee is out because of “dental consultation” or “medical consolation”?</a:t>
            </a:r>
          </a:p>
        </p:txBody>
      </p:sp>
    </p:spTree>
    <p:extLst>
      <p:ext uri="{BB962C8B-B14F-4D97-AF65-F5344CB8AC3E}">
        <p14:creationId xmlns:p14="http://schemas.microsoft.com/office/powerpoint/2010/main" val="333502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pPr eaLnBrk="1" hangingPunct="1"/>
            <a:r>
              <a:rPr lang="en-US" altLang="en-US" dirty="0"/>
              <a:t>Now a new Classification Approach - KNN</a:t>
            </a:r>
          </a:p>
        </p:txBody>
      </p:sp>
      <p:sp>
        <p:nvSpPr>
          <p:cNvPr id="7171" name="Content Placeholder 3"/>
          <p:cNvSpPr>
            <a:spLocks noGrp="1"/>
          </p:cNvSpPr>
          <p:nvPr>
            <p:ph sz="quarter" idx="1"/>
          </p:nvPr>
        </p:nvSpPr>
        <p:spPr>
          <a:xfrm>
            <a:off x="628650" y="1914525"/>
            <a:ext cx="7886700" cy="3186117"/>
          </a:xfrm>
        </p:spPr>
        <p:txBody>
          <a:bodyPr>
            <a:normAutofit/>
          </a:bodyPr>
          <a:lstStyle/>
          <a:p>
            <a:r>
              <a:rPr lang="en-US" altLang="en-US" dirty="0"/>
              <a:t>Data-driven, not heuristics (rules) based </a:t>
            </a:r>
          </a:p>
          <a:p>
            <a:pPr eaLnBrk="1" hangingPunct="1">
              <a:buFont typeface="Wingdings 2" pitchFamily="18" charset="2"/>
              <a:buNone/>
            </a:pPr>
            <a:endParaRPr lang="en-US" altLang="en-US" dirty="0"/>
          </a:p>
          <a:p>
            <a:r>
              <a:rPr lang="en-US" altLang="en-US" dirty="0"/>
              <a:t>No parameters, beta coefficients, means time to predict or classify can be lengthy because each new record is scored against the existing training set.</a:t>
            </a:r>
          </a:p>
          <a:p>
            <a:pPr eaLnBrk="1" hangingPunct="1">
              <a:buFont typeface="Wingdings 2" pitchFamily="18" charset="2"/>
              <a:buNone/>
            </a:pPr>
            <a:endParaRPr lang="en-US" altLang="en-US" dirty="0"/>
          </a:p>
          <a:p>
            <a:r>
              <a:rPr lang="en-US" altLang="en-US" dirty="0"/>
              <a:t>Makes no assumptions about the data e.g. outliers, non-normal distributions – all are accepted</a:t>
            </a:r>
          </a:p>
          <a:p>
            <a:pPr lvl="1" eaLnBrk="1" hangingPunct="1">
              <a:buFont typeface="Wingdings 2" pitchFamily="18" charset="2"/>
              <a:buNone/>
            </a:pPr>
            <a:endParaRPr lang="en-US" altLang="en-US" dirty="0"/>
          </a:p>
        </p:txBody>
      </p:sp>
      <p:sp>
        <p:nvSpPr>
          <p:cNvPr id="2" name="TextBox 1"/>
          <p:cNvSpPr txBox="1"/>
          <p:nvPr/>
        </p:nvSpPr>
        <p:spPr>
          <a:xfrm>
            <a:off x="628650" y="1271588"/>
            <a:ext cx="3499420" cy="523220"/>
          </a:xfrm>
          <a:prstGeom prst="rect">
            <a:avLst/>
          </a:prstGeom>
          <a:noFill/>
        </p:spPr>
        <p:txBody>
          <a:bodyPr wrap="none" rtlCol="0">
            <a:spAutoFit/>
          </a:bodyPr>
          <a:lstStyle/>
          <a:p>
            <a:r>
              <a:rPr lang="en-US" sz="2800" b="1" u="sng" dirty="0"/>
              <a:t>Characteristics of KNN</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10/4/20</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6</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109092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A1F9C-F1D4-4E88-B44E-B63E7BDD92D9}"/>
              </a:ext>
            </a:extLst>
          </p:cNvPr>
          <p:cNvSpPr>
            <a:spLocks noGrp="1"/>
          </p:cNvSpPr>
          <p:nvPr>
            <p:ph type="dt" sz="half" idx="10"/>
          </p:nvPr>
        </p:nvSpPr>
        <p:spPr/>
        <p:txBody>
          <a:bodyPr/>
          <a:lstStyle/>
          <a:p>
            <a:fld id="{6700A58B-DD98-43D0-B791-721480A02982}" type="datetime1">
              <a:rPr lang="en-US" smtClean="0"/>
              <a:t>10/4/20</a:t>
            </a:fld>
            <a:endParaRPr lang="en-US"/>
          </a:p>
        </p:txBody>
      </p:sp>
      <p:sp>
        <p:nvSpPr>
          <p:cNvPr id="3" name="Title 2">
            <a:extLst>
              <a:ext uri="{FF2B5EF4-FFF2-40B4-BE49-F238E27FC236}">
                <a16:creationId xmlns:a16="http://schemas.microsoft.com/office/drawing/2014/main" id="{3F821B3E-1F9D-4EFA-A94F-D1C2C23F3E0F}"/>
              </a:ext>
            </a:extLst>
          </p:cNvPr>
          <p:cNvSpPr>
            <a:spLocks noGrp="1"/>
          </p:cNvSpPr>
          <p:nvPr>
            <p:ph type="title"/>
          </p:nvPr>
        </p:nvSpPr>
        <p:spPr/>
        <p:txBody>
          <a:bodyPr/>
          <a:lstStyle/>
          <a:p>
            <a:r>
              <a:rPr lang="en-US" dirty="0"/>
              <a:t>Open </a:t>
            </a:r>
            <a:r>
              <a:rPr lang="en-US" dirty="0" err="1"/>
              <a:t>D_knn_example_classification.R</a:t>
            </a:r>
            <a:endParaRPr lang="en-US" dirty="0"/>
          </a:p>
        </p:txBody>
      </p:sp>
      <p:sp>
        <p:nvSpPr>
          <p:cNvPr id="4" name="Slide Number Placeholder 3">
            <a:extLst>
              <a:ext uri="{FF2B5EF4-FFF2-40B4-BE49-F238E27FC236}">
                <a16:creationId xmlns:a16="http://schemas.microsoft.com/office/drawing/2014/main" id="{83107EF7-09DB-43F7-8119-B53ED8653881}"/>
              </a:ext>
            </a:extLst>
          </p:cNvPr>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a:extLst>
              <a:ext uri="{FF2B5EF4-FFF2-40B4-BE49-F238E27FC236}">
                <a16:creationId xmlns:a16="http://schemas.microsoft.com/office/drawing/2014/main" id="{54DDFCDE-3172-45D0-9BA7-4067B9FBDD17}"/>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getting sick meme">
            <a:extLst>
              <a:ext uri="{FF2B5EF4-FFF2-40B4-BE49-F238E27FC236}">
                <a16:creationId xmlns:a16="http://schemas.microsoft.com/office/drawing/2014/main" id="{2C68EDC2-9D7C-43A5-988C-A8926B5B4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45921"/>
            <a:ext cx="2752725" cy="3451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05EBB7-B225-4EFF-9206-7B4D33F25DFE}"/>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We will build a KNN model </a:t>
            </a:r>
            <a:r>
              <a:rPr lang="en-US" i="0" u="sng" dirty="0"/>
              <a:t>classifying</a:t>
            </a:r>
            <a:r>
              <a:rPr lang="en-US" i="0" dirty="0"/>
              <a:t> the reasons employees have been absent.  A model like this can help classify new absent employees so we can learn what to offer to mitigate absenteeism costs and not ask employees directly.</a:t>
            </a:r>
          </a:p>
        </p:txBody>
      </p:sp>
      <p:sp>
        <p:nvSpPr>
          <p:cNvPr id="8" name="TextBox 7">
            <a:extLst>
              <a:ext uri="{FF2B5EF4-FFF2-40B4-BE49-F238E27FC236}">
                <a16:creationId xmlns:a16="http://schemas.microsoft.com/office/drawing/2014/main" id="{28A148D9-A393-459C-84F2-ED452EFDBFBB}"/>
              </a:ext>
            </a:extLst>
          </p:cNvPr>
          <p:cNvSpPr txBox="1"/>
          <p:nvPr/>
        </p:nvSpPr>
        <p:spPr>
          <a:xfrm>
            <a:off x="3482672" y="1606163"/>
            <a:ext cx="5446643" cy="2031325"/>
          </a:xfrm>
          <a:prstGeom prst="rect">
            <a:avLst/>
          </a:prstGeom>
          <a:noFill/>
        </p:spPr>
        <p:txBody>
          <a:bodyPr wrap="square" rtlCol="0">
            <a:spAutoFit/>
          </a:bodyPr>
          <a:lstStyle/>
          <a:p>
            <a:r>
              <a:rPr lang="en-US" dirty="0"/>
              <a:t>When someone calls in the operator lists a reason for the absence.</a:t>
            </a:r>
          </a:p>
          <a:p>
            <a:r>
              <a:rPr lang="en-US" dirty="0" err="1">
                <a:highlight>
                  <a:srgbClr val="C0C0C0"/>
                </a:highlight>
                <a:latin typeface="Consolas" panose="020B0609020204030204" pitchFamily="49" charset="0"/>
              </a:rPr>
              <a:t>Reason.for.absence</a:t>
            </a:r>
            <a:endParaRPr lang="en-US" dirty="0">
              <a:highlight>
                <a:srgbClr val="C0C0C0"/>
              </a:highlight>
              <a:latin typeface="Consolas" panose="020B0609020204030204" pitchFamily="49" charset="0"/>
            </a:endParaRPr>
          </a:p>
          <a:p>
            <a:r>
              <a:rPr lang="en-US" dirty="0" err="1">
                <a:highlight>
                  <a:srgbClr val="C0C0C0"/>
                </a:highlight>
                <a:latin typeface="Consolas" panose="020B0609020204030204" pitchFamily="49" charset="0"/>
              </a:rPr>
              <a:t>lowFreq</a:t>
            </a:r>
            <a:r>
              <a:rPr lang="en-US" dirty="0">
                <a:highlight>
                  <a:srgbClr val="C0C0C0"/>
                </a:highlight>
                <a:latin typeface="Consolas" panose="020B0609020204030204" pitchFamily="49" charset="0"/>
              </a:rPr>
              <a:t>  :272</a:t>
            </a:r>
          </a:p>
          <a:p>
            <a:r>
              <a:rPr lang="en-US" dirty="0">
                <a:highlight>
                  <a:srgbClr val="C0C0C0"/>
                </a:highlight>
                <a:latin typeface="Consolas" panose="020B0609020204030204" pitchFamily="49" charset="0"/>
              </a:rPr>
              <a:t>reason_0 : 43</a:t>
            </a:r>
          </a:p>
          <a:p>
            <a:r>
              <a:rPr lang="en-US" dirty="0">
                <a:highlight>
                  <a:srgbClr val="C0C0C0"/>
                </a:highlight>
                <a:latin typeface="Consolas" panose="020B0609020204030204" pitchFamily="49" charset="0"/>
              </a:rPr>
              <a:t>reason_13: 55</a:t>
            </a:r>
          </a:p>
          <a:p>
            <a:r>
              <a:rPr lang="en-US" dirty="0">
                <a:highlight>
                  <a:srgbClr val="C0C0C0"/>
                </a:highlight>
                <a:latin typeface="Consolas" panose="020B0609020204030204" pitchFamily="49" charset="0"/>
              </a:rPr>
              <a:t>reason_19: 40</a:t>
            </a:r>
          </a:p>
        </p:txBody>
      </p:sp>
    </p:spTree>
    <p:extLst>
      <p:ext uri="{BB962C8B-B14F-4D97-AF65-F5344CB8AC3E}">
        <p14:creationId xmlns:p14="http://schemas.microsoft.com/office/powerpoint/2010/main" val="2925394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3600" dirty="0"/>
              <a:t>Using K-NN for Prediction (Continuous)</a:t>
            </a:r>
          </a:p>
        </p:txBody>
      </p:sp>
      <p:sp>
        <p:nvSpPr>
          <p:cNvPr id="16387" name="Content Placeholder 2"/>
          <p:cNvSpPr>
            <a:spLocks noGrp="1"/>
          </p:cNvSpPr>
          <p:nvPr>
            <p:ph sz="quarter" idx="1"/>
          </p:nvPr>
        </p:nvSpPr>
        <p:spPr>
          <a:xfrm>
            <a:off x="914400" y="1981200"/>
            <a:ext cx="7772400" cy="3581400"/>
          </a:xfrm>
        </p:spPr>
        <p:txBody>
          <a:bodyPr/>
          <a:lstStyle/>
          <a:p>
            <a:pPr eaLnBrk="1" hangingPunct="1"/>
            <a:r>
              <a:rPr lang="en-US" altLang="en-US"/>
              <a:t>Instead of “majority vote determines class” use average of response values</a:t>
            </a:r>
          </a:p>
          <a:p>
            <a:pPr eaLnBrk="1" hangingPunct="1"/>
            <a:endParaRPr lang="en-US" altLang="en-US"/>
          </a:p>
          <a:p>
            <a:pPr eaLnBrk="1" hangingPunct="1"/>
            <a:r>
              <a:rPr lang="en-US" altLang="en-US"/>
              <a:t>May be a weighted average, weight decreasing with distance</a:t>
            </a:r>
          </a:p>
        </p:txBody>
      </p:sp>
      <p:sp>
        <p:nvSpPr>
          <p:cNvPr id="4" name="TextBox 3">
            <a:extLst>
              <a:ext uri="{FF2B5EF4-FFF2-40B4-BE49-F238E27FC236}">
                <a16:creationId xmlns:a16="http://schemas.microsoft.com/office/drawing/2014/main" id="{0AB72BB1-67AD-4549-A3BC-4F1538755AF5}"/>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has drawbacks but can be used for both prediction and classification so it demonstrates flexibility in that regard.</a:t>
            </a:r>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6"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7" name="Slide Number Placeholder 6"/>
          <p:cNvSpPr>
            <a:spLocks noGrp="1"/>
          </p:cNvSpPr>
          <p:nvPr>
            <p:ph type="sldNum" sz="quarter" idx="12"/>
          </p:nvPr>
        </p:nvSpPr>
        <p:spPr>
          <a:xfrm>
            <a:off x="6457950" y="6356351"/>
            <a:ext cx="857250" cy="365125"/>
          </a:xfrm>
        </p:spPr>
        <p:txBody>
          <a:bodyPr/>
          <a:lstStyle/>
          <a:p>
            <a:r>
              <a:rPr lang="en-US" dirty="0"/>
              <a:t>32</a:t>
            </a:r>
          </a:p>
        </p:txBody>
      </p:sp>
    </p:spTree>
    <p:extLst>
      <p:ext uri="{BB962C8B-B14F-4D97-AF65-F5344CB8AC3E}">
        <p14:creationId xmlns:p14="http://schemas.microsoft.com/office/powerpoint/2010/main" val="1887765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&amp; Probability</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10/4/20</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04087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10/4/20</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D87DC20B-1DCF-46CE-9723-7FC006BDFEA6}"/>
              </a:ext>
            </a:extLst>
          </p:cNvPr>
          <p:cNvSpPr/>
          <p:nvPr/>
        </p:nvSpPr>
        <p:spPr>
          <a:xfrm>
            <a:off x="4567169" y="1421769"/>
            <a:ext cx="3439061"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p>
        </p:txBody>
      </p:sp>
      <p:grpSp>
        <p:nvGrpSpPr>
          <p:cNvPr id="56" name="Group 55">
            <a:extLst>
              <a:ext uri="{FF2B5EF4-FFF2-40B4-BE49-F238E27FC236}">
                <a16:creationId xmlns:a16="http://schemas.microsoft.com/office/drawing/2014/main" id="{4BE38A89-DBCD-4B10-A33A-AD17541FBDBF}"/>
              </a:ext>
            </a:extLst>
          </p:cNvPr>
          <p:cNvGrpSpPr/>
          <p:nvPr/>
        </p:nvGrpSpPr>
        <p:grpSpPr>
          <a:xfrm>
            <a:off x="4567169" y="2406020"/>
            <a:ext cx="3360515" cy="3107829"/>
            <a:chOff x="4567169" y="2406020"/>
            <a:chExt cx="3360515" cy="3107829"/>
          </a:xfrm>
        </p:grpSpPr>
        <p:grpSp>
          <p:nvGrpSpPr>
            <p:cNvPr id="27" name="Group 26">
              <a:extLst>
                <a:ext uri="{FF2B5EF4-FFF2-40B4-BE49-F238E27FC236}">
                  <a16:creationId xmlns:a16="http://schemas.microsoft.com/office/drawing/2014/main" id="{D5388B10-5478-431F-A8DE-FB8E760E0EF2}"/>
                </a:ext>
              </a:extLst>
            </p:cNvPr>
            <p:cNvGrpSpPr/>
            <p:nvPr/>
          </p:nvGrpSpPr>
          <p:grpSpPr>
            <a:xfrm>
              <a:off x="4567169" y="2406020"/>
              <a:ext cx="3096938" cy="3107829"/>
              <a:chOff x="342193" y="2375066"/>
              <a:chExt cx="3096938" cy="3107829"/>
            </a:xfrm>
          </p:grpSpPr>
          <p:grpSp>
            <p:nvGrpSpPr>
              <p:cNvPr id="28" name="Group 27">
                <a:extLst>
                  <a:ext uri="{FF2B5EF4-FFF2-40B4-BE49-F238E27FC236}">
                    <a16:creationId xmlns:a16="http://schemas.microsoft.com/office/drawing/2014/main" id="{A9EA3075-F094-4C63-A8D8-A07B0ACC55DB}"/>
                  </a:ext>
                </a:extLst>
              </p:cNvPr>
              <p:cNvGrpSpPr/>
              <p:nvPr/>
            </p:nvGrpSpPr>
            <p:grpSpPr>
              <a:xfrm>
                <a:off x="342193" y="2375066"/>
                <a:ext cx="2128825" cy="371475"/>
                <a:chOff x="369957" y="2375066"/>
                <a:chExt cx="2128825" cy="371475"/>
              </a:xfrm>
            </p:grpSpPr>
            <p:sp>
              <p:nvSpPr>
                <p:cNvPr id="40" name="TextBox 39">
                  <a:extLst>
                    <a:ext uri="{FF2B5EF4-FFF2-40B4-BE49-F238E27FC236}">
                      <a16:creationId xmlns:a16="http://schemas.microsoft.com/office/drawing/2014/main" id="{586C886B-E8C8-4B09-9CBD-A81073D28B3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41" name="Picture 40">
                  <a:extLst>
                    <a:ext uri="{FF2B5EF4-FFF2-40B4-BE49-F238E27FC236}">
                      <a16:creationId xmlns:a16="http://schemas.microsoft.com/office/drawing/2014/main" id="{BDB50A25-46EA-4C47-82E5-B70E4C006BA2}"/>
                    </a:ext>
                  </a:extLst>
                </p:cNvPr>
                <p:cNvPicPr>
                  <a:picLocks noChangeAspect="1"/>
                </p:cNvPicPr>
                <p:nvPr/>
              </p:nvPicPr>
              <p:blipFill>
                <a:blip r:embed="rId2"/>
                <a:stretch>
                  <a:fillRect/>
                </a:stretch>
              </p:blipFill>
              <p:spPr>
                <a:xfrm>
                  <a:off x="1206544" y="2375066"/>
                  <a:ext cx="447675" cy="371475"/>
                </a:xfrm>
                <a:prstGeom prst="rect">
                  <a:avLst/>
                </a:prstGeom>
              </p:spPr>
            </p:pic>
            <p:cxnSp>
              <p:nvCxnSpPr>
                <p:cNvPr id="43" name="Straight Connector 42">
                  <a:extLst>
                    <a:ext uri="{FF2B5EF4-FFF2-40B4-BE49-F238E27FC236}">
                      <a16:creationId xmlns:a16="http://schemas.microsoft.com/office/drawing/2014/main" id="{5D13077E-2A45-4633-A277-7C72EF1170A7}"/>
                    </a:ext>
                  </a:extLst>
                </p:cNvPr>
                <p:cNvCxnSpPr>
                  <a:cxnSpLocks/>
                  <a:stCxn id="41" idx="3"/>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4809DCF-07CC-4FA6-9DBE-F7771A428602}"/>
                  </a:ext>
                </a:extLst>
              </p:cNvPr>
              <p:cNvSpPr txBox="1"/>
              <p:nvPr/>
            </p:nvSpPr>
            <p:spPr>
              <a:xfrm>
                <a:off x="342193" y="2756616"/>
                <a:ext cx="3096938" cy="369332"/>
              </a:xfrm>
              <a:prstGeom prst="rect">
                <a:avLst/>
              </a:prstGeom>
              <a:noFill/>
            </p:spPr>
            <p:txBody>
              <a:bodyPr wrap="none" rtlCol="0">
                <a:spAutoFit/>
              </a:bodyPr>
              <a:lstStyle/>
              <a:p>
                <a:r>
                  <a:rPr lang="en-US" dirty="0"/>
                  <a:t>Average of k =1 neighbor = 10</a:t>
                </a:r>
              </a:p>
            </p:txBody>
          </p:sp>
          <p:sp>
            <p:nvSpPr>
              <p:cNvPr id="30" name="TextBox 29">
                <a:extLst>
                  <a:ext uri="{FF2B5EF4-FFF2-40B4-BE49-F238E27FC236}">
                    <a16:creationId xmlns:a16="http://schemas.microsoft.com/office/drawing/2014/main" id="{207B3174-DCA3-482E-9364-921E4E228EF7}"/>
                  </a:ext>
                </a:extLst>
              </p:cNvPr>
              <p:cNvSpPr txBox="1"/>
              <p:nvPr/>
            </p:nvSpPr>
            <p:spPr>
              <a:xfrm>
                <a:off x="342193" y="4836564"/>
                <a:ext cx="2610458" cy="646331"/>
              </a:xfrm>
              <a:prstGeom prst="rect">
                <a:avLst/>
              </a:prstGeom>
              <a:noFill/>
            </p:spPr>
            <p:txBody>
              <a:bodyPr wrap="none" rtlCol="0">
                <a:spAutoFit/>
              </a:bodyPr>
              <a:lstStyle/>
              <a:p>
                <a:r>
                  <a:rPr lang="en-US" dirty="0"/>
                  <a:t>Average of k =3 neighbors</a:t>
                </a:r>
              </a:p>
              <a:p>
                <a:r>
                  <a:rPr lang="en-US" dirty="0"/>
                  <a:t> = (9+5+1) / 3 = 5hrs</a:t>
                </a:r>
              </a:p>
            </p:txBody>
          </p:sp>
          <p:grpSp>
            <p:nvGrpSpPr>
              <p:cNvPr id="31" name="Group 30">
                <a:extLst>
                  <a:ext uri="{FF2B5EF4-FFF2-40B4-BE49-F238E27FC236}">
                    <a16:creationId xmlns:a16="http://schemas.microsoft.com/office/drawing/2014/main" id="{735122D8-B87B-4DBA-BA12-7B039048854E}"/>
                  </a:ext>
                </a:extLst>
              </p:cNvPr>
              <p:cNvGrpSpPr/>
              <p:nvPr/>
            </p:nvGrpSpPr>
            <p:grpSpPr>
              <a:xfrm>
                <a:off x="342193" y="3747523"/>
                <a:ext cx="2921482" cy="842154"/>
                <a:chOff x="342193" y="3782677"/>
                <a:chExt cx="2921482" cy="842154"/>
              </a:xfrm>
            </p:grpSpPr>
            <p:sp>
              <p:nvSpPr>
                <p:cNvPr id="33" name="TextBox 32">
                  <a:extLst>
                    <a:ext uri="{FF2B5EF4-FFF2-40B4-BE49-F238E27FC236}">
                      <a16:creationId xmlns:a16="http://schemas.microsoft.com/office/drawing/2014/main" id="{23BD11E3-05B0-4157-A4C6-C7BA3F1CD8AB}"/>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34" name="Picture 33">
                  <a:extLst>
                    <a:ext uri="{FF2B5EF4-FFF2-40B4-BE49-F238E27FC236}">
                      <a16:creationId xmlns:a16="http://schemas.microsoft.com/office/drawing/2014/main" id="{8B460E97-4FE3-426B-A814-B4E3560C5D13}"/>
                    </a:ext>
                  </a:extLst>
                </p:cNvPr>
                <p:cNvPicPr>
                  <a:picLocks noChangeAspect="1"/>
                </p:cNvPicPr>
                <p:nvPr/>
              </p:nvPicPr>
              <p:blipFill>
                <a:blip r:embed="rId2"/>
                <a:stretch>
                  <a:fillRect/>
                </a:stretch>
              </p:blipFill>
              <p:spPr>
                <a:xfrm>
                  <a:off x="1178780" y="3807208"/>
                  <a:ext cx="447675" cy="371475"/>
                </a:xfrm>
                <a:prstGeom prst="rect">
                  <a:avLst/>
                </a:prstGeom>
              </p:spPr>
            </p:pic>
            <p:cxnSp>
              <p:nvCxnSpPr>
                <p:cNvPr id="36" name="Straight Connector 35">
                  <a:extLst>
                    <a:ext uri="{FF2B5EF4-FFF2-40B4-BE49-F238E27FC236}">
                      <a16:creationId xmlns:a16="http://schemas.microsoft.com/office/drawing/2014/main" id="{6A29EF57-B1C4-454E-977D-9DCB8BF1E428}"/>
                    </a:ext>
                  </a:extLst>
                </p:cNvPr>
                <p:cNvCxnSpPr>
                  <a:cxnSpLocks/>
                  <a:stCxn id="34" idx="3"/>
                  <a:endCxn id="47" idx="2"/>
                </p:cNvCxnSpPr>
                <p:nvPr/>
              </p:nvCxnSpPr>
              <p:spPr>
                <a:xfrm>
                  <a:off x="1626455" y="3992946"/>
                  <a:ext cx="844563"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7767FA-02E0-4D9E-AF82-62C303502589}"/>
                    </a:ext>
                  </a:extLst>
                </p:cNvPr>
                <p:cNvCxnSpPr>
                  <a:cxnSpLocks/>
                  <a:stCxn id="34" idx="3"/>
                  <a:endCxn id="48" idx="2"/>
                </p:cNvCxnSpPr>
                <p:nvPr/>
              </p:nvCxnSpPr>
              <p:spPr>
                <a:xfrm flipV="1">
                  <a:off x="1626455" y="3782677"/>
                  <a:ext cx="1308253" cy="21026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7D8B0A-4FB1-4CD0-BB63-15458341E255}"/>
                    </a:ext>
                  </a:extLst>
                </p:cNvPr>
                <p:cNvCxnSpPr>
                  <a:cxnSpLocks/>
                  <a:stCxn id="34" idx="3"/>
                  <a:endCxn id="49" idx="2"/>
                </p:cNvCxnSpPr>
                <p:nvPr/>
              </p:nvCxnSpPr>
              <p:spPr>
                <a:xfrm>
                  <a:off x="1626455" y="3992946"/>
                  <a:ext cx="1637220" cy="63188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45" name="Oval 44">
              <a:extLst>
                <a:ext uri="{FF2B5EF4-FFF2-40B4-BE49-F238E27FC236}">
                  <a16:creationId xmlns:a16="http://schemas.microsoft.com/office/drawing/2014/main" id="{F74807B6-49F8-4609-BFC3-EAC8FE1EA05B}"/>
                </a:ext>
              </a:extLst>
            </p:cNvPr>
            <p:cNvSpPr/>
            <p:nvPr/>
          </p:nvSpPr>
          <p:spPr>
            <a:xfrm>
              <a:off x="6753704" y="245218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6C36F6D-FC52-40FC-97EA-2CA6074E3F2E}"/>
                </a:ext>
              </a:extLst>
            </p:cNvPr>
            <p:cNvSpPr/>
            <p:nvPr/>
          </p:nvSpPr>
          <p:spPr>
            <a:xfrm>
              <a:off x="6695994" y="396176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39E3B5-D081-49FE-82C8-0253745DBA9B}"/>
                </a:ext>
              </a:extLst>
            </p:cNvPr>
            <p:cNvSpPr/>
            <p:nvPr/>
          </p:nvSpPr>
          <p:spPr>
            <a:xfrm>
              <a:off x="7159684" y="3630485"/>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467B312-F62B-4881-9C41-3A7EAD837DDF}"/>
                </a:ext>
              </a:extLst>
            </p:cNvPr>
            <p:cNvSpPr/>
            <p:nvPr/>
          </p:nvSpPr>
          <p:spPr>
            <a:xfrm>
              <a:off x="7488651" y="4472639"/>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3614B49-32B4-49C2-81C8-E1668D447D1B}"/>
                </a:ext>
              </a:extLst>
            </p:cNvPr>
            <p:cNvSpPr txBox="1"/>
            <p:nvPr/>
          </p:nvSpPr>
          <p:spPr>
            <a:xfrm>
              <a:off x="6695994" y="2446562"/>
              <a:ext cx="533095" cy="276999"/>
            </a:xfrm>
            <a:prstGeom prst="rect">
              <a:avLst/>
            </a:prstGeom>
            <a:noFill/>
          </p:spPr>
          <p:txBody>
            <a:bodyPr wrap="none" rtlCol="0">
              <a:spAutoFit/>
            </a:bodyPr>
            <a:lstStyle/>
            <a:p>
              <a:r>
                <a:rPr lang="en-US" sz="1200" dirty="0"/>
                <a:t>10hrs</a:t>
              </a:r>
            </a:p>
          </p:txBody>
        </p:sp>
        <p:sp>
          <p:nvSpPr>
            <p:cNvPr id="53" name="TextBox 52">
              <a:extLst>
                <a:ext uri="{FF2B5EF4-FFF2-40B4-BE49-F238E27FC236}">
                  <a16:creationId xmlns:a16="http://schemas.microsoft.com/office/drawing/2014/main" id="{F629DB5E-33F9-4FC8-83AA-0C87F4CCF682}"/>
                </a:ext>
              </a:extLst>
            </p:cNvPr>
            <p:cNvSpPr txBox="1"/>
            <p:nvPr/>
          </p:nvSpPr>
          <p:spPr>
            <a:xfrm>
              <a:off x="7129122" y="3635697"/>
              <a:ext cx="454548" cy="276999"/>
            </a:xfrm>
            <a:prstGeom prst="rect">
              <a:avLst/>
            </a:prstGeom>
            <a:noFill/>
          </p:spPr>
          <p:txBody>
            <a:bodyPr wrap="none" rtlCol="0">
              <a:spAutoFit/>
            </a:bodyPr>
            <a:lstStyle/>
            <a:p>
              <a:r>
                <a:rPr lang="en-US" sz="1200" dirty="0"/>
                <a:t>5hrs</a:t>
              </a:r>
            </a:p>
          </p:txBody>
        </p:sp>
        <p:sp>
          <p:nvSpPr>
            <p:cNvPr id="54" name="TextBox 53">
              <a:extLst>
                <a:ext uri="{FF2B5EF4-FFF2-40B4-BE49-F238E27FC236}">
                  <a16:creationId xmlns:a16="http://schemas.microsoft.com/office/drawing/2014/main" id="{9EBA1D59-CC19-4024-B540-8EFE11CAAD1D}"/>
                </a:ext>
              </a:extLst>
            </p:cNvPr>
            <p:cNvSpPr txBox="1"/>
            <p:nvPr/>
          </p:nvSpPr>
          <p:spPr>
            <a:xfrm>
              <a:off x="6666512" y="3969748"/>
              <a:ext cx="454548" cy="276999"/>
            </a:xfrm>
            <a:prstGeom prst="rect">
              <a:avLst/>
            </a:prstGeom>
            <a:noFill/>
          </p:spPr>
          <p:txBody>
            <a:bodyPr wrap="none" rtlCol="0">
              <a:spAutoFit/>
            </a:bodyPr>
            <a:lstStyle/>
            <a:p>
              <a:r>
                <a:rPr lang="en-US" sz="1200" dirty="0"/>
                <a:t>1hrs</a:t>
              </a:r>
            </a:p>
          </p:txBody>
        </p:sp>
        <p:sp>
          <p:nvSpPr>
            <p:cNvPr id="55" name="TextBox 54">
              <a:extLst>
                <a:ext uri="{FF2B5EF4-FFF2-40B4-BE49-F238E27FC236}">
                  <a16:creationId xmlns:a16="http://schemas.microsoft.com/office/drawing/2014/main" id="{2F9294BE-AD02-4BF1-823E-9E70BAB228E0}"/>
                </a:ext>
              </a:extLst>
            </p:cNvPr>
            <p:cNvSpPr txBox="1"/>
            <p:nvPr/>
          </p:nvSpPr>
          <p:spPr>
            <a:xfrm>
              <a:off x="7473136" y="4502819"/>
              <a:ext cx="454548" cy="276999"/>
            </a:xfrm>
            <a:prstGeom prst="rect">
              <a:avLst/>
            </a:prstGeom>
            <a:noFill/>
          </p:spPr>
          <p:txBody>
            <a:bodyPr wrap="none" rtlCol="0">
              <a:spAutoFit/>
            </a:bodyPr>
            <a:lstStyle/>
            <a:p>
              <a:r>
                <a:rPr lang="en-US" sz="1200" dirty="0"/>
                <a:t>9hrs</a:t>
              </a:r>
            </a:p>
          </p:txBody>
        </p:sp>
      </p:grpSp>
    </p:spTree>
    <p:extLst>
      <p:ext uri="{BB962C8B-B14F-4D97-AF65-F5344CB8AC3E}">
        <p14:creationId xmlns:p14="http://schemas.microsoft.com/office/powerpoint/2010/main" val="446614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D30C49-9868-437C-B51A-C9AE65FDDB1B}"/>
              </a:ext>
            </a:extLst>
          </p:cNvPr>
          <p:cNvSpPr>
            <a:spLocks noGrp="1"/>
          </p:cNvSpPr>
          <p:nvPr>
            <p:ph type="dt" sz="half" idx="10"/>
          </p:nvPr>
        </p:nvSpPr>
        <p:spPr/>
        <p:txBody>
          <a:bodyPr/>
          <a:lstStyle/>
          <a:p>
            <a:fld id="{6700A58B-DD98-43D0-B791-721480A02982}" type="datetime1">
              <a:rPr lang="en-US" smtClean="0"/>
              <a:t>10/4/20</a:t>
            </a:fld>
            <a:endParaRPr lang="en-US"/>
          </a:p>
        </p:txBody>
      </p:sp>
      <p:sp>
        <p:nvSpPr>
          <p:cNvPr id="3" name="Title 2">
            <a:extLst>
              <a:ext uri="{FF2B5EF4-FFF2-40B4-BE49-F238E27FC236}">
                <a16:creationId xmlns:a16="http://schemas.microsoft.com/office/drawing/2014/main" id="{10BB56C7-4827-465A-B43A-D4B980928F59}"/>
              </a:ext>
            </a:extLst>
          </p:cNvPr>
          <p:cNvSpPr>
            <a:spLocks noGrp="1"/>
          </p:cNvSpPr>
          <p:nvPr>
            <p:ph type="title"/>
          </p:nvPr>
        </p:nvSpPr>
        <p:spPr/>
        <p:txBody>
          <a:bodyPr/>
          <a:lstStyle/>
          <a:p>
            <a:r>
              <a:rPr lang="en-US" dirty="0"/>
              <a:t>Open ﻿</a:t>
            </a:r>
            <a:r>
              <a:rPr lang="en-US" dirty="0" err="1"/>
              <a:t>E_knn_example_prediction.R</a:t>
            </a:r>
            <a:endParaRPr lang="en-US" dirty="0"/>
          </a:p>
        </p:txBody>
      </p:sp>
      <p:sp>
        <p:nvSpPr>
          <p:cNvPr id="4" name="Slide Number Placeholder 3">
            <a:extLst>
              <a:ext uri="{FF2B5EF4-FFF2-40B4-BE49-F238E27FC236}">
                <a16:creationId xmlns:a16="http://schemas.microsoft.com/office/drawing/2014/main" id="{E9955B1C-97F2-4BA6-88E6-B874A5864F39}"/>
              </a:ext>
            </a:extLst>
          </p:cNvPr>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a:extLst>
              <a:ext uri="{FF2B5EF4-FFF2-40B4-BE49-F238E27FC236}">
                <a16:creationId xmlns:a16="http://schemas.microsoft.com/office/drawing/2014/main" id="{D8ACB0D6-268D-4096-9EA9-CE0EC56531E1}"/>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sick work meme">
            <a:extLst>
              <a:ext uri="{FF2B5EF4-FFF2-40B4-BE49-F238E27FC236}">
                <a16:creationId xmlns:a16="http://schemas.microsoft.com/office/drawing/2014/main" id="{E52643A7-F342-4CDA-BD4F-5B050F153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68" y="1461170"/>
            <a:ext cx="3019044" cy="30266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30A5A6-7E68-40DA-B56D-06F7C52E1175}"/>
              </a:ext>
            </a:extLst>
          </p:cNvPr>
          <p:cNvSpPr txBox="1"/>
          <p:nvPr/>
        </p:nvSpPr>
        <p:spPr>
          <a:xfrm>
            <a:off x="3482672" y="1606163"/>
            <a:ext cx="5446643" cy="2585323"/>
          </a:xfrm>
          <a:prstGeom prst="rect">
            <a:avLst/>
          </a:prstGeom>
          <a:noFill/>
        </p:spPr>
        <p:txBody>
          <a:bodyPr wrap="square" rtlCol="0">
            <a:spAutoFit/>
          </a:bodyPr>
          <a:lstStyle/>
          <a:p>
            <a:r>
              <a:rPr lang="en-US" dirty="0"/>
              <a:t>Historical human resource records show the amount of time called out.</a:t>
            </a:r>
          </a:p>
          <a:p>
            <a:r>
              <a:rPr lang="en-US" dirty="0" err="1">
                <a:highlight>
                  <a:srgbClr val="C0C0C0"/>
                </a:highlight>
                <a:latin typeface="Consolas" panose="020B0609020204030204" pitchFamily="49" charset="0"/>
              </a:rPr>
              <a:t>Absenteeism.time.in.hours</a:t>
            </a:r>
            <a:endParaRPr lang="en-US" dirty="0">
              <a:highlight>
                <a:srgbClr val="C0C0C0"/>
              </a:highlight>
              <a:latin typeface="Consolas" panose="020B0609020204030204" pitchFamily="49" charset="0"/>
            </a:endParaRPr>
          </a:p>
          <a:p>
            <a:r>
              <a:rPr lang="en-US" dirty="0">
                <a:highlight>
                  <a:srgbClr val="C0C0C0"/>
                </a:highlight>
                <a:latin typeface="Consolas" panose="020B0609020204030204" pitchFamily="49" charset="0"/>
              </a:rPr>
              <a:t>Min: 0</a:t>
            </a:r>
          </a:p>
          <a:p>
            <a:r>
              <a:rPr lang="en-US" dirty="0">
                <a:highlight>
                  <a:srgbClr val="C0C0C0"/>
                </a:highlight>
                <a:latin typeface="Consolas" panose="020B0609020204030204" pitchFamily="49" charset="0"/>
              </a:rPr>
              <a:t>1</a:t>
            </a:r>
            <a:r>
              <a:rPr lang="en-US" baseline="30000" dirty="0">
                <a:highlight>
                  <a:srgbClr val="C0C0C0"/>
                </a:highlight>
                <a:latin typeface="Consolas" panose="020B0609020204030204" pitchFamily="49" charset="0"/>
              </a:rPr>
              <a:t>st</a:t>
            </a:r>
            <a:r>
              <a:rPr lang="en-US" dirty="0">
                <a:highlight>
                  <a:srgbClr val="C0C0C0"/>
                </a:highlight>
                <a:latin typeface="Consolas" panose="020B0609020204030204" pitchFamily="49" charset="0"/>
              </a:rPr>
              <a:t> Qu.: 2</a:t>
            </a:r>
          </a:p>
          <a:p>
            <a:r>
              <a:rPr lang="en-US" dirty="0">
                <a:highlight>
                  <a:srgbClr val="C0C0C0"/>
                </a:highlight>
                <a:latin typeface="Consolas" panose="020B0609020204030204" pitchFamily="49" charset="0"/>
              </a:rPr>
              <a:t>Median: 3</a:t>
            </a:r>
          </a:p>
          <a:p>
            <a:r>
              <a:rPr lang="en-US" dirty="0">
                <a:highlight>
                  <a:srgbClr val="C0C0C0"/>
                </a:highlight>
                <a:latin typeface="Consolas" panose="020B0609020204030204" pitchFamily="49" charset="0"/>
              </a:rPr>
              <a:t>Mean:   6.92</a:t>
            </a:r>
          </a:p>
          <a:p>
            <a:r>
              <a:rPr lang="en-US" dirty="0">
                <a:highlight>
                  <a:srgbClr val="C0C0C0"/>
                </a:highlight>
                <a:latin typeface="Consolas" panose="020B0609020204030204" pitchFamily="49" charset="0"/>
              </a:rPr>
              <a:t>3</a:t>
            </a:r>
            <a:r>
              <a:rPr lang="en-US" baseline="30000" dirty="0">
                <a:highlight>
                  <a:srgbClr val="C0C0C0"/>
                </a:highlight>
                <a:latin typeface="Consolas" panose="020B0609020204030204" pitchFamily="49" charset="0"/>
              </a:rPr>
              <a:t>rd</a:t>
            </a:r>
            <a:r>
              <a:rPr lang="en-US" dirty="0">
                <a:highlight>
                  <a:srgbClr val="C0C0C0"/>
                </a:highlight>
                <a:latin typeface="Consolas" panose="020B0609020204030204" pitchFamily="49" charset="0"/>
              </a:rPr>
              <a:t> Qu.: 8</a:t>
            </a:r>
          </a:p>
          <a:p>
            <a:r>
              <a:rPr lang="en-US" dirty="0">
                <a:highlight>
                  <a:srgbClr val="C0C0C0"/>
                </a:highlight>
                <a:latin typeface="Consolas" panose="020B0609020204030204" pitchFamily="49" charset="0"/>
              </a:rPr>
              <a:t>Max:    120</a:t>
            </a:r>
          </a:p>
        </p:txBody>
      </p:sp>
      <p:sp>
        <p:nvSpPr>
          <p:cNvPr id="9" name="TextBox 8">
            <a:extLst>
              <a:ext uri="{FF2B5EF4-FFF2-40B4-BE49-F238E27FC236}">
                <a16:creationId xmlns:a16="http://schemas.microsoft.com/office/drawing/2014/main" id="{EC481388-0A6B-934F-8CEC-853886AD7AB2}"/>
              </a:ext>
            </a:extLst>
          </p:cNvPr>
          <p:cNvSpPr txBox="1"/>
          <p:nvPr/>
        </p:nvSpPr>
        <p:spPr>
          <a:xfrm>
            <a:off x="304799" y="5471160"/>
            <a:ext cx="8729545" cy="738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Now Operations wants to know the time employees will be away to improve staffing.  </a:t>
            </a:r>
          </a:p>
          <a:p>
            <a:r>
              <a:rPr lang="en-US" i="0" dirty="0"/>
              <a:t>“If employee A  is out given some characteristics, how much time will they miss and should we call a temp to work”</a:t>
            </a:r>
          </a:p>
        </p:txBody>
      </p:sp>
    </p:spTree>
    <p:extLst>
      <p:ext uri="{BB962C8B-B14F-4D97-AF65-F5344CB8AC3E}">
        <p14:creationId xmlns:p14="http://schemas.microsoft.com/office/powerpoint/2010/main" val="286546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a:t>KNN Summary	</a:t>
            </a:r>
          </a:p>
        </p:txBody>
      </p:sp>
      <p:sp>
        <p:nvSpPr>
          <p:cNvPr id="20483" name="Content Placeholder 2"/>
          <p:cNvSpPr>
            <a:spLocks noGrp="1"/>
          </p:cNvSpPr>
          <p:nvPr>
            <p:ph sz="quarter" idx="1"/>
          </p:nvPr>
        </p:nvSpPr>
        <p:spPr>
          <a:xfrm>
            <a:off x="628650" y="1111347"/>
            <a:ext cx="7886700" cy="5089428"/>
          </a:xfrm>
        </p:spPr>
        <p:txBody>
          <a:bodyPr>
            <a:normAutofit/>
          </a:bodyPr>
          <a:lstStyle/>
          <a:p>
            <a:pPr eaLnBrk="1" hangingPunct="1"/>
            <a:r>
              <a:rPr lang="en-US" altLang="en-US" dirty="0"/>
              <a:t>Simple concept, useful for classification &amp; prediction</a:t>
            </a:r>
          </a:p>
          <a:p>
            <a:pPr lvl="1"/>
            <a:r>
              <a:rPr lang="en-US" altLang="en-US" dirty="0"/>
              <a:t>Classification – majority class of nearest neighbors wins</a:t>
            </a:r>
          </a:p>
          <a:p>
            <a:pPr lvl="1"/>
            <a:r>
              <a:rPr lang="en-US" altLang="en-US" dirty="0"/>
              <a:t>Prediction – average value among nearest neighbors</a:t>
            </a:r>
          </a:p>
          <a:p>
            <a:pPr eaLnBrk="1" hangingPunct="1"/>
            <a:endParaRPr lang="en-US" altLang="en-US" dirty="0"/>
          </a:p>
          <a:p>
            <a:pPr eaLnBrk="1" hangingPunct="1"/>
            <a:r>
              <a:rPr lang="en-US" altLang="en-US" dirty="0"/>
              <a:t>Find distance between known and unknown records </a:t>
            </a:r>
          </a:p>
          <a:p>
            <a:pPr eaLnBrk="1" hangingPunct="1"/>
            <a:endParaRPr lang="en-US" altLang="en-US" dirty="0"/>
          </a:p>
          <a:p>
            <a:pPr eaLnBrk="1" hangingPunct="1"/>
            <a:r>
              <a:rPr lang="en-US" altLang="en-US" dirty="0"/>
              <a:t>“Curse of dimensionality” – need to limit # of predictors</a:t>
            </a:r>
          </a:p>
          <a:p>
            <a:pPr eaLnBrk="1" hangingPunct="1"/>
            <a:endParaRPr lang="en-US" altLang="en-US" dirty="0"/>
          </a:p>
          <a:p>
            <a:pPr eaLnBrk="1" hangingPunct="1"/>
            <a:r>
              <a:rPr lang="en-US" altLang="en-US" dirty="0"/>
              <a:t>Slow to predict new records –</a:t>
            </a:r>
          </a:p>
          <a:p>
            <a:pPr lvl="1"/>
            <a:r>
              <a:rPr lang="en-US" altLang="en-US" dirty="0"/>
              <a:t> </a:t>
            </a:r>
            <a:r>
              <a:rPr lang="en-US" altLang="en-US" i="1" dirty="0"/>
              <a:t>non-parametric </a:t>
            </a:r>
            <a:r>
              <a:rPr lang="en-US" altLang="en-US" dirty="0"/>
              <a:t>i.e. for every new record it must measure the distance to all data points in the training set, so the model object has to also keep all of the original data.  In contrast a parametric model like linear regression has to only keep the </a:t>
            </a:r>
            <a:r>
              <a:rPr lang="en-US" altLang="en-US" b="1" dirty="0"/>
              <a:t>beta coefficients </a:t>
            </a:r>
            <a:r>
              <a:rPr lang="en-US" altLang="en-US" dirty="0"/>
              <a:t>so its much faster.</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36</a:t>
            </a:r>
          </a:p>
        </p:txBody>
      </p:sp>
    </p:spTree>
    <p:extLst>
      <p:ext uri="{BB962C8B-B14F-4D97-AF65-F5344CB8AC3E}">
        <p14:creationId xmlns:p14="http://schemas.microsoft.com/office/powerpoint/2010/main" val="2065302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10/4/20</a:t>
            </a:fld>
            <a:endParaRPr lang="en-US"/>
          </a:p>
        </p:txBody>
      </p:sp>
      <p:sp>
        <p:nvSpPr>
          <p:cNvPr id="3" name="Title 2"/>
          <p:cNvSpPr>
            <a:spLocks noGrp="1"/>
          </p:cNvSpPr>
          <p:nvPr>
            <p:ph type="title"/>
          </p:nvPr>
        </p:nvSpPr>
        <p:spPr/>
        <p:txBody>
          <a:bodyPr/>
          <a:lstStyle/>
          <a:p>
            <a:r>
              <a:rPr lang="en-US" dirty="0"/>
              <a:t>Your Data Mining Toolbox</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5198346" cy="2862322"/>
          </a:xfrm>
          <a:prstGeom prst="rect">
            <a:avLst/>
          </a:prstGeom>
          <a:noFill/>
        </p:spPr>
        <p:txBody>
          <a:bodyPr wrap="none" rtlCol="0">
            <a:spAutoFit/>
          </a:bodyPr>
          <a:lstStyle/>
          <a:p>
            <a:r>
              <a:rPr lang="en-US" u="sng" dirty="0"/>
              <a:t>Previous Lessons</a:t>
            </a:r>
          </a:p>
          <a:p>
            <a:pPr marL="285750" indent="-285750">
              <a:buFont typeface="Arial" panose="020B0604020202020204" pitchFamily="34" charset="0"/>
              <a:buChar char="•"/>
            </a:pPr>
            <a:r>
              <a:rPr lang="en-US" dirty="0"/>
              <a:t>Some R Programming (R-studio)</a:t>
            </a:r>
          </a:p>
          <a:p>
            <a:pPr marL="285750" indent="-285750">
              <a:buFont typeface="Arial" panose="020B0604020202020204" pitchFamily="34" charset="0"/>
              <a:buChar char="•"/>
            </a:pPr>
            <a:r>
              <a:rPr lang="en-US" dirty="0"/>
              <a:t>EDA (summaries, column and row exploration)</a:t>
            </a:r>
          </a:p>
          <a:p>
            <a:pPr marL="285750" indent="-285750">
              <a:buFont typeface="Arial" panose="020B0604020202020204" pitchFamily="34" charset="0"/>
              <a:buChar char="•"/>
            </a:pPr>
            <a:r>
              <a:rPr lang="en-US" dirty="0"/>
              <a:t>Knowledge of Data Preparation (</a:t>
            </a:r>
            <a:r>
              <a:rPr lang="en-US" dirty="0" err="1"/>
              <a:t>vtreat</a:t>
            </a:r>
            <a:r>
              <a:rPr lang="en-US" dirty="0"/>
              <a:t>)</a:t>
            </a:r>
          </a:p>
          <a:p>
            <a:pPr marL="285750" indent="-285750">
              <a:buFont typeface="Arial" panose="020B0604020202020204" pitchFamily="34" charset="0"/>
              <a:buChar char="•"/>
            </a:pPr>
            <a:r>
              <a:rPr lang="en-US" dirty="0"/>
              <a:t>Basic Visualization (plot, </a:t>
            </a:r>
            <a:r>
              <a:rPr lang="en-US" dirty="0" err="1"/>
              <a:t>ggplot</a:t>
            </a:r>
            <a:r>
              <a:rPr lang="en-US" dirty="0"/>
              <a:t>)</a:t>
            </a:r>
          </a:p>
          <a:p>
            <a:pPr marL="285750" indent="-285750">
              <a:buFont typeface="Arial" panose="020B0604020202020204" pitchFamily="34" charset="0"/>
              <a:buChar char="•"/>
            </a:pPr>
            <a:r>
              <a:rPr lang="en-US" dirty="0"/>
              <a:t>Regression (continuous predictions)</a:t>
            </a:r>
          </a:p>
          <a:p>
            <a:endParaRPr lang="en-US" dirty="0"/>
          </a:p>
          <a:p>
            <a:r>
              <a:rPr lang="en-US" u="sng" dirty="0"/>
              <a:t>Today</a:t>
            </a:r>
          </a:p>
          <a:p>
            <a:pPr marL="285750" indent="-285750">
              <a:buFont typeface="Arial" panose="020B0604020202020204" pitchFamily="34" charset="0"/>
              <a:buChar char="•"/>
            </a:pPr>
            <a:r>
              <a:rPr lang="en-US" dirty="0"/>
              <a:t>Binary Classification (logistic regression) </a:t>
            </a:r>
          </a:p>
          <a:p>
            <a:pPr marL="285750" indent="-285750">
              <a:buFont typeface="Arial" panose="020B0604020202020204" pitchFamily="34" charset="0"/>
              <a:buChar char="•"/>
            </a:pPr>
            <a:r>
              <a:rPr lang="en-US" dirty="0"/>
              <a:t>KNN (continuous &amp; classification – binary or multi)</a:t>
            </a:r>
          </a:p>
        </p:txBody>
      </p:sp>
      <p:sp>
        <p:nvSpPr>
          <p:cNvPr id="7" name="Rectangle 6"/>
          <p:cNvSpPr/>
          <p:nvPr/>
        </p:nvSpPr>
        <p:spPr>
          <a:xfrm>
            <a:off x="228600" y="5529262"/>
            <a:ext cx="8553450" cy="566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KNN </a:t>
            </a:r>
            <a:r>
              <a:rPr lang="en-US" dirty="0" err="1"/>
              <a:t>algo</a:t>
            </a:r>
            <a:r>
              <a:rPr lang="en-US" dirty="0"/>
              <a:t> is a real machine learning algorithm which can solve binary classification, multi-classification &amp; continuous problems!</a:t>
            </a:r>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620" y="392430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7556" y="4248150"/>
            <a:ext cx="301466"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56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D7B8C-0851-436B-82D0-555D18985F5B}"/>
              </a:ext>
            </a:extLst>
          </p:cNvPr>
          <p:cNvSpPr>
            <a:spLocks noGrp="1"/>
          </p:cNvSpPr>
          <p:nvPr>
            <p:ph type="dt" sz="half" idx="10"/>
          </p:nvPr>
        </p:nvSpPr>
        <p:spPr/>
        <p:txBody>
          <a:bodyPr/>
          <a:lstStyle/>
          <a:p>
            <a:fld id="{6700A58B-DD98-43D0-B791-721480A02982}" type="datetime1">
              <a:rPr lang="en-US" smtClean="0"/>
              <a:t>10/4/20</a:t>
            </a:fld>
            <a:endParaRPr lang="en-US"/>
          </a:p>
        </p:txBody>
      </p:sp>
      <p:sp>
        <p:nvSpPr>
          <p:cNvPr id="3" name="Title 2">
            <a:extLst>
              <a:ext uri="{FF2B5EF4-FFF2-40B4-BE49-F238E27FC236}">
                <a16:creationId xmlns:a16="http://schemas.microsoft.com/office/drawing/2014/main" id="{8A22E435-2305-4274-980C-1705C30AD7BD}"/>
              </a:ext>
            </a:extLst>
          </p:cNvPr>
          <p:cNvSpPr>
            <a:spLocks noGrp="1"/>
          </p:cNvSpPr>
          <p:nvPr>
            <p:ph type="title"/>
          </p:nvPr>
        </p:nvSpPr>
        <p:spPr/>
        <p:txBody>
          <a:bodyPr/>
          <a:lstStyle/>
          <a:p>
            <a:r>
              <a:rPr lang="en-US" dirty="0"/>
              <a:t>Appreciation for your hard work…</a:t>
            </a:r>
          </a:p>
        </p:txBody>
      </p:sp>
      <p:sp>
        <p:nvSpPr>
          <p:cNvPr id="4" name="Slide Number Placeholder 3">
            <a:extLst>
              <a:ext uri="{FF2B5EF4-FFF2-40B4-BE49-F238E27FC236}">
                <a16:creationId xmlns:a16="http://schemas.microsoft.com/office/drawing/2014/main" id="{C74B1C72-07AD-4179-97A5-8C120FA0CF1C}"/>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a:extLst>
              <a:ext uri="{FF2B5EF4-FFF2-40B4-BE49-F238E27FC236}">
                <a16:creationId xmlns:a16="http://schemas.microsoft.com/office/drawing/2014/main" id="{0DCDD8EC-7E45-4E60-AA8F-249806AE7ACE}"/>
              </a:ext>
            </a:extLst>
          </p:cNvPr>
          <p:cNvSpPr>
            <a:spLocks noGrp="1"/>
          </p:cNvSpPr>
          <p:nvPr>
            <p:ph type="ftr" sz="quarter" idx="3"/>
          </p:nvPr>
        </p:nvSpPr>
        <p:spPr/>
        <p:txBody>
          <a:bodyPr/>
          <a:lstStyle/>
          <a:p>
            <a:r>
              <a:rPr lang="en-US"/>
              <a:t>Kwartler CSCI S-96</a:t>
            </a:r>
            <a:endParaRPr lang="en-US" dirty="0"/>
          </a:p>
        </p:txBody>
      </p:sp>
      <p:pic>
        <p:nvPicPr>
          <p:cNvPr id="12292" name="Picture 4" descr="Image result for appreciate meme">
            <a:extLst>
              <a:ext uri="{FF2B5EF4-FFF2-40B4-BE49-F238E27FC236}">
                <a16:creationId xmlns:a16="http://schemas.microsoft.com/office/drawing/2014/main" id="{1AECF6E1-F83D-4BF6-86EC-07CF9A69E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17" y="1974683"/>
            <a:ext cx="3691214" cy="29101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88F7D83-6F57-4C0F-86BD-A80CC9DB63F2}"/>
              </a:ext>
            </a:extLst>
          </p:cNvPr>
          <p:cNvSpPr/>
          <p:nvPr/>
        </p:nvSpPr>
        <p:spPr>
          <a:xfrm>
            <a:off x="4066751" y="2678849"/>
            <a:ext cx="5077250" cy="1200329"/>
          </a:xfrm>
          <a:prstGeom prst="rect">
            <a:avLst/>
          </a:prstGeom>
        </p:spPr>
        <p:txBody>
          <a:bodyPr wrap="square">
            <a:spAutoFit/>
          </a:bodyPr>
          <a:lstStyle/>
          <a:p>
            <a:pPr marL="285750" indent="-285750">
              <a:buFont typeface="Arial" panose="020B0604020202020204" pitchFamily="34" charset="0"/>
              <a:buChar char="•"/>
            </a:pPr>
            <a:r>
              <a:rPr lang="en-US" dirty="0"/>
              <a:t>Oct 12 is Indigenous Peoples’ Day, no session</a:t>
            </a:r>
          </a:p>
          <a:p>
            <a:pPr marL="285750" indent="-285750">
              <a:buFont typeface="Arial" panose="020B0604020202020204" pitchFamily="34" charset="0"/>
              <a:buChar char="•"/>
            </a:pPr>
            <a:r>
              <a:rPr lang="en-US" dirty="0"/>
              <a:t>Case II due Oct 19</a:t>
            </a:r>
          </a:p>
          <a:p>
            <a:pPr marL="742950" lvl="1" indent="-285750">
              <a:buFont typeface="Arial" panose="020B0604020202020204" pitchFamily="34" charset="0"/>
              <a:buChar char="•"/>
            </a:pPr>
            <a:r>
              <a:rPr lang="en-US" dirty="0"/>
              <a:t>BINARY OUTCOME…which methods are acceptable?</a:t>
            </a:r>
          </a:p>
        </p:txBody>
      </p:sp>
    </p:spTree>
    <p:extLst>
      <p:ext uri="{BB962C8B-B14F-4D97-AF65-F5344CB8AC3E}">
        <p14:creationId xmlns:p14="http://schemas.microsoft.com/office/powerpoint/2010/main" val="1459411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a:t>Basic Idea</a:t>
            </a:r>
          </a:p>
        </p:txBody>
      </p:sp>
      <p:sp>
        <p:nvSpPr>
          <p:cNvPr id="9219" name="Content Placeholder 3"/>
          <p:cNvSpPr>
            <a:spLocks noGrp="1"/>
          </p:cNvSpPr>
          <p:nvPr>
            <p:ph sz="quarter" idx="1"/>
          </p:nvPr>
        </p:nvSpPr>
        <p:spPr>
          <a:xfrm>
            <a:off x="914400" y="1752600"/>
            <a:ext cx="7772400" cy="4267200"/>
          </a:xfrm>
        </p:spPr>
        <p:txBody>
          <a:bodyPr/>
          <a:lstStyle/>
          <a:p>
            <a:pPr marL="0" indent="0" eaLnBrk="1" hangingPunct="1">
              <a:buFont typeface="Wingdings 2" pitchFamily="18" charset="2"/>
              <a:buNone/>
              <a:defRPr/>
            </a:pPr>
            <a:r>
              <a:rPr lang="en-US" dirty="0"/>
              <a:t>For a given record to be classified, identify nearby records</a:t>
            </a:r>
          </a:p>
          <a:p>
            <a:pPr eaLnBrk="1" hangingPunct="1">
              <a:buFont typeface="Wingdings 2" pitchFamily="18" charset="2"/>
              <a:buNone/>
              <a:defRPr/>
            </a:pPr>
            <a:endParaRPr lang="en-US" dirty="0"/>
          </a:p>
          <a:p>
            <a:pPr eaLnBrk="1" hangingPunct="1">
              <a:buFont typeface="Wingdings 2" pitchFamily="18" charset="2"/>
              <a:buNone/>
              <a:defRPr/>
            </a:pPr>
            <a:r>
              <a:rPr lang="en-US" dirty="0"/>
              <a:t>“Near” means records with similar predictor values </a:t>
            </a:r>
            <a:r>
              <a:rPr lang="en-US" i="1" dirty="0"/>
              <a:t>X</a:t>
            </a:r>
            <a:r>
              <a:rPr lang="en-US" i="1" baseline="-25000" dirty="0"/>
              <a:t>1</a:t>
            </a:r>
            <a:r>
              <a:rPr lang="en-US" i="1" dirty="0"/>
              <a:t>, X</a:t>
            </a:r>
            <a:r>
              <a:rPr lang="en-US" i="1" baseline="-25000" dirty="0"/>
              <a:t>2</a:t>
            </a:r>
            <a:r>
              <a:rPr lang="en-US" i="1" dirty="0"/>
              <a:t>, … </a:t>
            </a:r>
            <a:r>
              <a:rPr lang="en-US" i="1" dirty="0" err="1"/>
              <a:t>X</a:t>
            </a:r>
            <a:r>
              <a:rPr lang="en-US" i="1" baseline="-25000" dirty="0" err="1"/>
              <a:t>p</a:t>
            </a:r>
            <a:endParaRPr lang="en-US" i="1" baseline="-25000" dirty="0"/>
          </a:p>
          <a:p>
            <a:pPr eaLnBrk="1" hangingPunct="1">
              <a:buFont typeface="Wingdings 2" pitchFamily="18" charset="2"/>
              <a:buNone/>
              <a:defRPr/>
            </a:pPr>
            <a:endParaRPr lang="en-US" i="1" baseline="-25000" dirty="0"/>
          </a:p>
          <a:p>
            <a:pPr marL="0" indent="0" eaLnBrk="1" hangingPunct="1">
              <a:buFont typeface="Wingdings 2" pitchFamily="18" charset="2"/>
              <a:buNone/>
              <a:defRPr/>
            </a:pPr>
            <a:r>
              <a:rPr lang="en-US" dirty="0"/>
              <a:t>Classify the record as whatever the predominant class is among the nearby records (the “neighbors”)</a:t>
            </a:r>
          </a:p>
        </p:txBody>
      </p:sp>
      <p:sp>
        <p:nvSpPr>
          <p:cNvPr id="2" name="Rectangle 1">
            <a:extLst>
              <a:ext uri="{FF2B5EF4-FFF2-40B4-BE49-F238E27FC236}">
                <a16:creationId xmlns:a16="http://schemas.microsoft.com/office/drawing/2014/main" id="{3C1CA49A-AB7D-4C3C-B0B5-693205215BFC}"/>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brain makes similar associative leaps…the upcoming example proves it!</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10/4/20</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7</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832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228600"/>
            <a:ext cx="7772400" cy="1143000"/>
          </a:xfrm>
        </p:spPr>
        <p:txBody>
          <a:bodyPr/>
          <a:lstStyle/>
          <a:p>
            <a:pPr eaLnBrk="1" hangingPunct="1"/>
            <a:r>
              <a:rPr lang="en-US" altLang="en-US" dirty="0"/>
              <a:t>How to measure “nearby”?</a:t>
            </a:r>
          </a:p>
        </p:txBody>
      </p:sp>
      <p:sp>
        <p:nvSpPr>
          <p:cNvPr id="9219" name="Content Placeholder 2"/>
          <p:cNvSpPr>
            <a:spLocks noGrp="1"/>
          </p:cNvSpPr>
          <p:nvPr>
            <p:ph sz="quarter" idx="1"/>
          </p:nvPr>
        </p:nvSpPr>
        <p:spPr>
          <a:xfrm>
            <a:off x="1066800" y="1752600"/>
            <a:ext cx="6667500" cy="1143000"/>
          </a:xfrm>
        </p:spPr>
        <p:txBody>
          <a:bodyPr/>
          <a:lstStyle/>
          <a:p>
            <a:pPr marL="0" indent="0" eaLnBrk="1" hangingPunct="1">
              <a:buFont typeface="Wingdings 2" pitchFamily="18" charset="2"/>
              <a:buNone/>
            </a:pPr>
            <a:r>
              <a:rPr lang="en-US" altLang="en-US"/>
              <a:t>The most popular distance measure is </a:t>
            </a:r>
            <a:r>
              <a:rPr lang="en-US" altLang="en-US" b="1"/>
              <a:t>Euclidean distance</a:t>
            </a:r>
          </a:p>
        </p:txBody>
      </p:sp>
      <p:sp>
        <p:nvSpPr>
          <p:cNvPr id="9220" name="Content Placeholder 3"/>
          <p:cNvSpPr>
            <a:spLocks noGrp="1"/>
          </p:cNvSpPr>
          <p:nvPr>
            <p:ph sz="quarter" idx="2"/>
          </p:nvPr>
        </p:nvSpPr>
        <p:spPr>
          <a:xfrm>
            <a:off x="609600" y="2819400"/>
            <a:ext cx="8074025" cy="1676400"/>
          </a:xfrm>
        </p:spPr>
        <p:txBody>
          <a:bodyPr/>
          <a:lstStyle/>
          <a:p>
            <a:pPr eaLnBrk="1" hangingPunct="1">
              <a:buFont typeface="Wingdings 2" pitchFamily="18" charset="2"/>
              <a:buNone/>
            </a:pPr>
            <a:r>
              <a:rPr lang="en-US" altLang="en-US"/>
              <a:t> </a:t>
            </a:r>
          </a:p>
        </p:txBody>
      </p:sp>
      <p:graphicFrame>
        <p:nvGraphicFramePr>
          <p:cNvPr id="9221" name="Object 2"/>
          <p:cNvGraphicFramePr>
            <a:graphicFrameLocks noChangeAspect="1"/>
          </p:cNvGraphicFramePr>
          <p:nvPr>
            <p:extLst>
              <p:ext uri="{D42A27DB-BD31-4B8C-83A1-F6EECF244321}">
                <p14:modId xmlns:p14="http://schemas.microsoft.com/office/powerpoint/2010/main" val="3200207034"/>
              </p:ext>
            </p:extLst>
          </p:nvPr>
        </p:nvGraphicFramePr>
        <p:xfrm>
          <a:off x="1735137" y="2764631"/>
          <a:ext cx="5330825" cy="1023938"/>
        </p:xfrm>
        <a:graphic>
          <a:graphicData uri="http://schemas.openxmlformats.org/presentationml/2006/ole">
            <mc:AlternateContent xmlns:mc="http://schemas.openxmlformats.org/markup-compatibility/2006">
              <mc:Choice xmlns:v="urn:schemas-microsoft-com:vml" Requires="v">
                <p:oleObj spid="_x0000_s1100" name="Document" r:id="rId4" imgW="2858268" imgH="544757" progId="Word.Document.12">
                  <p:embed/>
                </p:oleObj>
              </mc:Choice>
              <mc:Fallback>
                <p:oleObj name="Document" r:id="rId4" imgW="2858268" imgH="544757" progId="Word.Document.12">
                  <p:embed/>
                  <p:pic>
                    <p:nvPicPr>
                      <p:cNvPr id="9221" name="Object 2"/>
                      <p:cNvPicPr>
                        <a:picLocks noChangeAspect="1" noChangeArrowheads="1"/>
                      </p:cNvPicPr>
                      <p:nvPr/>
                    </p:nvPicPr>
                    <p:blipFill>
                      <a:blip r:embed="rId5"/>
                      <a:srcRect/>
                      <a:stretch>
                        <a:fillRect/>
                      </a:stretch>
                    </p:blipFill>
                    <p:spPr bwMode="auto">
                      <a:xfrm>
                        <a:off x="1735137" y="2764631"/>
                        <a:ext cx="533082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4419600"/>
            <a:ext cx="8077200" cy="1477328"/>
          </a:xfrm>
          <a:prstGeom prst="rect">
            <a:avLst/>
          </a:prstGeom>
          <a:noFill/>
        </p:spPr>
        <p:txBody>
          <a:bodyPr wrap="square" rtlCol="0">
            <a:spAutoFit/>
          </a:bodyPr>
          <a:lstStyle/>
          <a:p>
            <a:pPr>
              <a:buFont typeface="Arial" pitchFamily="34" charset="0"/>
              <a:buChar char="•"/>
            </a:pPr>
            <a:r>
              <a:rPr lang="en-US" dirty="0"/>
              <a:t> Typically, predictor variables are first normalized (= standardized) to put them on comparable scales</a:t>
            </a:r>
          </a:p>
          <a:p>
            <a:pPr>
              <a:buFont typeface="Arial" pitchFamily="34" charset="0"/>
              <a:buChar char="•"/>
            </a:pPr>
            <a:r>
              <a:rPr lang="en-US" dirty="0"/>
              <a:t> An easy and consistent method for normalization is to use </a:t>
            </a:r>
            <a:r>
              <a:rPr lang="en-US" dirty="0" err="1">
                <a:latin typeface="Courier New" pitchFamily="49" charset="0"/>
                <a:cs typeface="Courier New" pitchFamily="49" charset="0"/>
              </a:rPr>
              <a:t>preProcess</a:t>
            </a:r>
            <a:r>
              <a:rPr lang="en-US" dirty="0">
                <a:latin typeface="Courier New" pitchFamily="49" charset="0"/>
                <a:cs typeface="Courier New" pitchFamily="49" charset="0"/>
              </a:rPr>
              <a:t>()</a:t>
            </a:r>
            <a:r>
              <a:rPr lang="en-US" dirty="0"/>
              <a:t> from </a:t>
            </a:r>
            <a:r>
              <a:rPr lang="en-US" dirty="0">
                <a:latin typeface="Courier New" pitchFamily="49" charset="0"/>
                <a:cs typeface="Courier New" pitchFamily="49" charset="0"/>
              </a:rPr>
              <a:t>caret </a:t>
            </a:r>
            <a:r>
              <a:rPr lang="en-US" dirty="0"/>
              <a:t>but can also be done with </a:t>
            </a:r>
            <a:r>
              <a:rPr lang="en-US" dirty="0">
                <a:latin typeface="Courier New" pitchFamily="49" charset="0"/>
                <a:cs typeface="Courier New" pitchFamily="49" charset="0"/>
              </a:rPr>
              <a:t>scale()</a:t>
            </a:r>
            <a:endParaRPr lang="en-US" dirty="0"/>
          </a:p>
          <a:p>
            <a:pPr>
              <a:buFont typeface="Arial" pitchFamily="34" charset="0"/>
              <a:buChar char="•"/>
            </a:pPr>
            <a:r>
              <a:rPr lang="en-US" dirty="0"/>
              <a:t>Without normalization, metrics with large scales dominate</a:t>
            </a:r>
          </a:p>
        </p:txBody>
      </p:sp>
      <p:sp>
        <p:nvSpPr>
          <p:cNvPr id="2" name="TextBox 1">
            <a:extLst>
              <a:ext uri="{FF2B5EF4-FFF2-40B4-BE49-F238E27FC236}">
                <a16:creationId xmlns:a16="http://schemas.microsoft.com/office/drawing/2014/main" id="{2F6885FF-4157-4805-AF2D-65F62D1135FB}"/>
              </a:ext>
            </a:extLst>
          </p:cNvPr>
          <p:cNvSpPr txBox="1"/>
          <p:nvPr/>
        </p:nvSpPr>
        <p:spPr>
          <a:xfrm rot="19945675">
            <a:off x="3114363" y="2806682"/>
            <a:ext cx="2762872" cy="646331"/>
          </a:xfrm>
          <a:prstGeom prst="rect">
            <a:avLst/>
          </a:prstGeom>
          <a:solidFill>
            <a:schemeClr val="accent1"/>
          </a:solidFill>
        </p:spPr>
        <p:txBody>
          <a:bodyPr wrap="none" rtlCol="0">
            <a:spAutoFit/>
          </a:bodyPr>
          <a:lstStyle/>
          <a:p>
            <a:pPr algn="ctr"/>
            <a:r>
              <a:rPr lang="en-US" dirty="0">
                <a:solidFill>
                  <a:schemeClr val="bg1"/>
                </a:solidFill>
              </a:rPr>
              <a:t>DON’T WORRY ABOUT THIS</a:t>
            </a:r>
          </a:p>
          <a:p>
            <a:pPr algn="ctr"/>
            <a:r>
              <a:rPr lang="en-US" dirty="0">
                <a:solidFill>
                  <a:schemeClr val="bg1"/>
                </a:solidFill>
              </a:rPr>
              <a:t>R will handle it!</a:t>
            </a:r>
          </a:p>
        </p:txBody>
      </p:sp>
      <p:sp>
        <p:nvSpPr>
          <p:cNvPr id="8"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10/4/20</a:t>
            </a:fld>
            <a:endParaRPr lang="en-US"/>
          </a:p>
        </p:txBody>
      </p:sp>
      <p:sp>
        <p:nvSpPr>
          <p:cNvPr id="9"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8</a:t>
            </a:r>
          </a:p>
        </p:txBody>
      </p:sp>
      <p:sp>
        <p:nvSpPr>
          <p:cNvPr id="11"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20747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East Side of Cleveland on Zillow</a:t>
            </a:r>
          </a:p>
        </p:txBody>
      </p:sp>
      <p:pic>
        <p:nvPicPr>
          <p:cNvPr id="73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416"/>
          <a:stretch/>
        </p:blipFill>
        <p:spPr bwMode="auto">
          <a:xfrm>
            <a:off x="1320989" y="1301073"/>
            <a:ext cx="6502022" cy="471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13</a:t>
            </a:r>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63012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pPr defTabSz="914400"/>
            <a:r>
              <a:rPr lang="en-US" sz="3100"/>
              <a:t>Example East Side House</a:t>
            </a:r>
          </a:p>
        </p:txBody>
      </p:sp>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1" r="1" b="1"/>
          <a:stretch/>
        </p:blipFill>
        <p:spPr bwMode="auto">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167986" y="3752850"/>
            <a:ext cx="5614060" cy="2452687"/>
          </a:xfrm>
          <a:prstGeom prst="rect">
            <a:avLst/>
          </a:prstGeom>
        </p:spPr>
        <p:txBody>
          <a:bodyPr vert="horz" lIns="91440" tIns="45720" rIns="91440" bIns="45720" rtlCol="0" anchor="ctr">
            <a:normAutofit/>
          </a:bodyPr>
          <a:lstStyle/>
          <a:p>
            <a:pPr marL="117475" indent="-228600">
              <a:lnSpc>
                <a:spcPct val="90000"/>
              </a:lnSpc>
              <a:spcAft>
                <a:spcPts val="600"/>
              </a:spcAft>
              <a:buFont typeface="Arial" panose="020B0604020202020204" pitchFamily="34" charset="0"/>
              <a:buChar char="•"/>
            </a:pPr>
            <a:r>
              <a:rPr lang="en-US" sz="1600"/>
              <a:t>$25K</a:t>
            </a:r>
          </a:p>
          <a:p>
            <a:pPr marL="117475" indent="-228600">
              <a:lnSpc>
                <a:spcPct val="90000"/>
              </a:lnSpc>
              <a:spcAft>
                <a:spcPts val="600"/>
              </a:spcAft>
              <a:buFont typeface="Arial" panose="020B0604020202020204" pitchFamily="34" charset="0"/>
              <a:buChar char="•"/>
            </a:pPr>
            <a:r>
              <a:rPr lang="en-US" sz="1600"/>
              <a:t>3 beds</a:t>
            </a:r>
          </a:p>
          <a:p>
            <a:pPr marL="117475" indent="-228600">
              <a:lnSpc>
                <a:spcPct val="90000"/>
              </a:lnSpc>
              <a:spcAft>
                <a:spcPts val="600"/>
              </a:spcAft>
              <a:buFont typeface="Arial" panose="020B0604020202020204" pitchFamily="34" charset="0"/>
              <a:buChar char="•"/>
            </a:pPr>
            <a:r>
              <a:rPr lang="en-US" sz="1600"/>
              <a:t>2 baths</a:t>
            </a:r>
          </a:p>
          <a:p>
            <a:pPr marL="117475" indent="-228600">
              <a:lnSpc>
                <a:spcPct val="90000"/>
              </a:lnSpc>
              <a:spcAft>
                <a:spcPts val="600"/>
              </a:spcAft>
              <a:buFont typeface="Arial" panose="020B0604020202020204" pitchFamily="34" charset="0"/>
              <a:buChar char="•"/>
            </a:pPr>
            <a:r>
              <a:rPr lang="en-US" sz="1600"/>
              <a:t>1,420 sqft</a:t>
            </a:r>
          </a:p>
          <a:p>
            <a:pPr marL="117475" indent="-228600">
              <a:lnSpc>
                <a:spcPct val="90000"/>
              </a:lnSpc>
              <a:spcAft>
                <a:spcPts val="600"/>
              </a:spcAft>
              <a:buFont typeface="Arial" panose="020B0604020202020204" pitchFamily="34" charset="0"/>
              <a:buChar char="•"/>
            </a:pPr>
            <a:r>
              <a:rPr lang="en-US" sz="1600"/>
              <a:t>44108 zip</a:t>
            </a:r>
          </a:p>
          <a:p>
            <a:pPr indent="-228600">
              <a:lnSpc>
                <a:spcPct val="90000"/>
              </a:lnSpc>
              <a:spcAft>
                <a:spcPts val="600"/>
              </a:spcAft>
              <a:buFont typeface="Arial" panose="020B0604020202020204" pitchFamily="34" charset="0"/>
              <a:buChar char="•"/>
            </a:pPr>
            <a:endParaRPr lang="en-US" sz="1600"/>
          </a:p>
        </p:txBody>
      </p:sp>
      <p:sp>
        <p:nvSpPr>
          <p:cNvPr id="5" name="Date Placeholder 4"/>
          <p:cNvSpPr>
            <a:spLocks noGrp="1"/>
          </p:cNvSpPr>
          <p:nvPr>
            <p:ph type="dt" sz="half" idx="10"/>
          </p:nvPr>
        </p:nvSpPr>
        <p:spPr>
          <a:xfrm>
            <a:off x="360759" y="6356350"/>
            <a:ext cx="2057400" cy="365125"/>
          </a:xfrm>
        </p:spPr>
        <p:txBody>
          <a:bodyPr vert="horz" lIns="91440" tIns="45720" rIns="91440" bIns="45720" rtlCol="0" anchor="ctr">
            <a:normAutofit/>
          </a:bodyPr>
          <a:lstStyle/>
          <a:p>
            <a:pPr>
              <a:spcAft>
                <a:spcPts val="600"/>
              </a:spcAft>
              <a:defRPr/>
            </a:pPr>
            <a:fld id="{9B19E99B-5349-415A-8E56-8E989211A366}" type="datetime1">
              <a:rPr lang="en-US" sz="1000">
                <a:solidFill>
                  <a:schemeClr val="tx1">
                    <a:lumMod val="75000"/>
                    <a:lumOff val="25000"/>
                  </a:schemeClr>
                </a:solidFill>
                <a:latin typeface="Calibri" panose="020F0502020204030204"/>
              </a:rPr>
              <a:pPr>
                <a:spcAft>
                  <a:spcPts val="600"/>
                </a:spcAft>
                <a:defRPr/>
              </a:pPr>
              <a:t>10/4/20</a:t>
            </a:fld>
            <a:endParaRPr lang="en-US" sz="1000">
              <a:solidFill>
                <a:schemeClr val="tx1">
                  <a:lumMod val="75000"/>
                  <a:lumOff val="25000"/>
                </a:schemeClr>
              </a:solidFill>
              <a:latin typeface="Calibri" panose="020F0502020204030204"/>
            </a:endParaRPr>
          </a:p>
        </p:txBody>
      </p:sp>
      <p:sp>
        <p:nvSpPr>
          <p:cNvPr id="8" name="Footer Placeholder 4"/>
          <p:cNvSpPr>
            <a:spLocks noGrp="1"/>
          </p:cNvSpPr>
          <p:nvPr>
            <p:ph type="ftr" sz="quarter" idx="3"/>
          </p:nvPr>
        </p:nvSpPr>
        <p:spPr>
          <a:xfrm>
            <a:off x="3028950" y="6356351"/>
            <a:ext cx="3086100" cy="365125"/>
          </a:xfrm>
        </p:spPr>
        <p:txBody>
          <a:bodyPr vert="horz" lIns="91440" tIns="45720" rIns="91440" bIns="45720" rtlCol="0" anchor="ctr">
            <a:normAutofit/>
          </a:bodyPr>
          <a:lstStyle/>
          <a:p>
            <a:pPr>
              <a:spcAft>
                <a:spcPts val="600"/>
              </a:spcAft>
              <a:defRPr/>
            </a:pPr>
            <a:r>
              <a:rPr lang="en-US" sz="1000" kern="1200">
                <a:solidFill>
                  <a:schemeClr val="tx1">
                    <a:lumMod val="75000"/>
                    <a:lumOff val="25000"/>
                  </a:schemeClr>
                </a:solidFill>
                <a:latin typeface="Calibri" panose="020F0502020204030204"/>
                <a:ea typeface="+mn-ea"/>
                <a:cs typeface="+mn-cs"/>
              </a:rPr>
              <a:t>Kwartler CSCI E-96</a:t>
            </a:r>
          </a:p>
        </p:txBody>
      </p:sp>
      <p:sp>
        <p:nvSpPr>
          <p:cNvPr id="7" name="Slide Number Placeholder 6"/>
          <p:cNvSpPr>
            <a:spLocks noGrp="1"/>
          </p:cNvSpPr>
          <p:nvPr>
            <p:ph type="sldNum" sz="quarter" idx="12"/>
          </p:nvPr>
        </p:nvSpPr>
        <p:spPr>
          <a:xfrm>
            <a:off x="6648450" y="6356350"/>
            <a:ext cx="2057400" cy="365125"/>
          </a:xfrm>
        </p:spPr>
        <p:txBody>
          <a:bodyPr vert="horz" lIns="91440" tIns="45720" rIns="91440" bIns="45720" rtlCol="0" anchor="ctr">
            <a:normAutofit/>
          </a:bodyPr>
          <a:lstStyle/>
          <a:p>
            <a:pPr>
              <a:spcAft>
                <a:spcPts val="600"/>
              </a:spcAft>
              <a:defRPr/>
            </a:pPr>
            <a:r>
              <a:rPr lang="en-US" sz="1000">
                <a:solidFill>
                  <a:schemeClr val="tx1">
                    <a:lumMod val="75000"/>
                    <a:lumOff val="25000"/>
                  </a:schemeClr>
                </a:solidFill>
                <a:latin typeface="Calibri" panose="020F0502020204030204"/>
              </a:rPr>
              <a:t>14</a:t>
            </a:r>
          </a:p>
        </p:txBody>
      </p:sp>
    </p:spTree>
    <p:extLst>
      <p:ext uri="{BB962C8B-B14F-4D97-AF65-F5344CB8AC3E}">
        <p14:creationId xmlns:p14="http://schemas.microsoft.com/office/powerpoint/2010/main" val="297748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8B6B88-FE04-A041-ADDA-A6F50EC568BE}"/>
              </a:ext>
            </a:extLst>
          </p:cNvPr>
          <p:cNvSpPr>
            <a:spLocks noGrp="1"/>
          </p:cNvSpPr>
          <p:nvPr>
            <p:ph type="title"/>
          </p:nvPr>
        </p:nvSpPr>
        <p:spPr>
          <a:xfrm>
            <a:off x="628650" y="5186423"/>
            <a:ext cx="7886700" cy="1114382"/>
          </a:xfrm>
        </p:spPr>
        <p:txBody>
          <a:bodyPr vert="horz" lIns="91440" tIns="45720" rIns="91440" bIns="45720" rtlCol="0" anchor="ctr">
            <a:normAutofit/>
          </a:bodyPr>
          <a:lstStyle/>
          <a:p>
            <a:pPr algn="ctr" defTabSz="914400"/>
            <a:r>
              <a:rPr lang="en-US" sz="4500"/>
              <a:t>Example West Side House</a:t>
            </a:r>
          </a:p>
        </p:txBody>
      </p:sp>
      <p:pic>
        <p:nvPicPr>
          <p:cNvPr id="7" name="Picture 6">
            <a:extLst>
              <a:ext uri="{FF2B5EF4-FFF2-40B4-BE49-F238E27FC236}">
                <a16:creationId xmlns:a16="http://schemas.microsoft.com/office/drawing/2014/main" id="{D4915DE5-8A73-CB44-B727-FCC3EAEF7504}"/>
              </a:ext>
            </a:extLst>
          </p:cNvPr>
          <p:cNvPicPr>
            <a:picLocks noChangeAspect="1"/>
          </p:cNvPicPr>
          <p:nvPr/>
        </p:nvPicPr>
        <p:blipFill rotWithShape="1">
          <a:blip r:embed="rId2"/>
          <a:srcRect l="7405" r="10086" b="2"/>
          <a:stretch/>
        </p:blipFill>
        <p:spPr>
          <a:xfrm>
            <a:off x="20" y="10"/>
            <a:ext cx="9143980" cy="5014697"/>
          </a:xfrm>
          <a:prstGeom prst="rect">
            <a:avLst/>
          </a:prstGeom>
        </p:spPr>
      </p:pic>
      <p:sp>
        <p:nvSpPr>
          <p:cNvPr id="4" name="Date Placeholder 3">
            <a:extLst>
              <a:ext uri="{FF2B5EF4-FFF2-40B4-BE49-F238E27FC236}">
                <a16:creationId xmlns:a16="http://schemas.microsoft.com/office/drawing/2014/main" id="{32517E6D-10ED-7941-A629-9439D184EE52}"/>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D753EFC8-4232-4598-94F6-94C0EBAFC469}" type="datetime1">
              <a:rPr lang="en-US" sz="1200" smtClean="0"/>
              <a:pPr defTabSz="457200">
                <a:spcAft>
                  <a:spcPts val="600"/>
                </a:spcAft>
              </a:pPr>
              <a:t>10/4/20</a:t>
            </a:fld>
            <a:endParaRPr lang="en-US" sz="1200"/>
          </a:p>
        </p:txBody>
      </p:sp>
      <p:sp>
        <p:nvSpPr>
          <p:cNvPr id="6" name="Footer Placeholder 5">
            <a:extLst>
              <a:ext uri="{FF2B5EF4-FFF2-40B4-BE49-F238E27FC236}">
                <a16:creationId xmlns:a16="http://schemas.microsoft.com/office/drawing/2014/main" id="{8FD8F764-BF8B-CE47-9584-B6A23443EF24}"/>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a:solidFill>
                  <a:schemeClr val="tx1">
                    <a:tint val="75000"/>
                  </a:schemeClr>
                </a:solidFill>
                <a:latin typeface="+mn-lt"/>
                <a:ea typeface="+mn-ea"/>
                <a:cs typeface="+mn-cs"/>
              </a:rPr>
              <a:t>Kwartler CSCI E-96</a:t>
            </a:r>
          </a:p>
        </p:txBody>
      </p:sp>
      <p:sp>
        <p:nvSpPr>
          <p:cNvPr id="5" name="Slide Number Placeholder 4">
            <a:extLst>
              <a:ext uri="{FF2B5EF4-FFF2-40B4-BE49-F238E27FC236}">
                <a16:creationId xmlns:a16="http://schemas.microsoft.com/office/drawing/2014/main" id="{0F28C8F3-B9B3-DA49-86E8-583F090FB68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smtClean="0"/>
              <a:pPr defTabSz="457200">
                <a:spcAft>
                  <a:spcPts val="600"/>
                </a:spcAft>
              </a:pPr>
              <a:t>8</a:t>
            </a:fld>
            <a:endParaRPr lang="en-US" sz="1200"/>
          </a:p>
        </p:txBody>
      </p:sp>
    </p:spTree>
    <p:extLst>
      <p:ext uri="{BB962C8B-B14F-4D97-AF65-F5344CB8AC3E}">
        <p14:creationId xmlns:p14="http://schemas.microsoft.com/office/powerpoint/2010/main" val="363424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Collected a small data set comparing East Cleveland to West.</a:t>
            </a:r>
          </a:p>
        </p:txBody>
      </p:sp>
      <p:sp>
        <p:nvSpPr>
          <p:cNvPr id="4" name="Text Placeholder 3"/>
          <p:cNvSpPr>
            <a:spLocks noGrp="1"/>
          </p:cNvSpPr>
          <p:nvPr>
            <p:ph type="body" idx="1"/>
          </p:nvPr>
        </p:nvSpPr>
        <p:spPr>
          <a:xfrm>
            <a:off x="457200" y="1256827"/>
            <a:ext cx="3868340" cy="427065"/>
          </a:xfrm>
        </p:spPr>
        <p:txBody>
          <a:bodyPr/>
          <a:lstStyle/>
          <a:p>
            <a:r>
              <a:rPr lang="en-US" dirty="0"/>
              <a:t>West Cleveland</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279992848"/>
              </p:ext>
            </p:extLst>
          </p:nvPr>
        </p:nvGraphicFramePr>
        <p:xfrm>
          <a:off x="457200" y="1728156"/>
          <a:ext cx="3232152" cy="3708400"/>
        </p:xfrm>
        <a:graphic>
          <a:graphicData uri="http://schemas.openxmlformats.org/drawingml/2006/table">
            <a:tbl>
              <a:tblPr firstRow="1" bandRow="1">
                <a:tableStyleId>{5C22544A-7EE6-4342-B048-85BDC9FD1C3A}</a:tableStyleId>
              </a:tblPr>
              <a:tblGrid>
                <a:gridCol w="808038">
                  <a:extLst>
                    <a:ext uri="{9D8B030D-6E8A-4147-A177-3AD203B41FA5}">
                      <a16:colId xmlns:a16="http://schemas.microsoft.com/office/drawing/2014/main" val="20000"/>
                    </a:ext>
                  </a:extLst>
                </a:gridCol>
                <a:gridCol w="808038">
                  <a:extLst>
                    <a:ext uri="{9D8B030D-6E8A-4147-A177-3AD203B41FA5}">
                      <a16:colId xmlns:a16="http://schemas.microsoft.com/office/drawing/2014/main" val="20001"/>
                    </a:ext>
                  </a:extLst>
                </a:gridCol>
                <a:gridCol w="808038">
                  <a:extLst>
                    <a:ext uri="{9D8B030D-6E8A-4147-A177-3AD203B41FA5}">
                      <a16:colId xmlns:a16="http://schemas.microsoft.com/office/drawing/2014/main" val="20002"/>
                    </a:ext>
                  </a:extLst>
                </a:gridCol>
                <a:gridCol w="808038">
                  <a:extLst>
                    <a:ext uri="{9D8B030D-6E8A-4147-A177-3AD203B41FA5}">
                      <a16:colId xmlns:a16="http://schemas.microsoft.com/office/drawing/2014/main" val="20004"/>
                    </a:ext>
                  </a:extLst>
                </a:gridCol>
              </a:tblGrid>
              <a:tr h="370840">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Price</a:t>
                      </a:r>
                    </a:p>
                  </a:txBody>
                  <a:tcPr/>
                </a:tc>
                <a:extLst>
                  <a:ext uri="{0D108BD9-81ED-4DB2-BD59-A6C34878D82A}">
                    <a16:rowId xmlns:a16="http://schemas.microsoft.com/office/drawing/2014/main" val="10000"/>
                  </a:ext>
                </a:extLst>
              </a:tr>
              <a:tr h="370840">
                <a:tc>
                  <a:txBody>
                    <a:bodyPr/>
                    <a:lstStyle/>
                    <a:p>
                      <a:r>
                        <a:rPr lang="en-US" sz="1400" dirty="0"/>
                        <a:t>4</a:t>
                      </a:r>
                    </a:p>
                  </a:txBody>
                  <a:tcPr/>
                </a:tc>
                <a:tc>
                  <a:txBody>
                    <a:bodyPr/>
                    <a:lstStyle/>
                    <a:p>
                      <a:r>
                        <a:rPr lang="en-US" sz="1400" dirty="0"/>
                        <a:t>4.5</a:t>
                      </a:r>
                    </a:p>
                  </a:txBody>
                  <a:tcPr/>
                </a:tc>
                <a:tc>
                  <a:txBody>
                    <a:bodyPr/>
                    <a:lstStyle/>
                    <a:p>
                      <a:r>
                        <a:rPr lang="en-US" sz="1400" dirty="0"/>
                        <a:t>4110</a:t>
                      </a:r>
                    </a:p>
                  </a:txBody>
                  <a:tcPr/>
                </a:tc>
                <a:tc>
                  <a:txBody>
                    <a:bodyPr/>
                    <a:lstStyle/>
                    <a:p>
                      <a:r>
                        <a:rPr lang="en-US" sz="1400" dirty="0"/>
                        <a:t>1.175M</a:t>
                      </a:r>
                    </a:p>
                  </a:txBody>
                  <a:tcPr/>
                </a:tc>
                <a:extLst>
                  <a:ext uri="{0D108BD9-81ED-4DB2-BD59-A6C34878D82A}">
                    <a16:rowId xmlns:a16="http://schemas.microsoft.com/office/drawing/2014/main" val="10001"/>
                  </a:ext>
                </a:extLst>
              </a:tr>
              <a:tr h="370840">
                <a:tc>
                  <a:txBody>
                    <a:bodyPr/>
                    <a:lstStyle/>
                    <a:p>
                      <a:r>
                        <a:rPr lang="en-US" sz="1400" dirty="0"/>
                        <a:t>5</a:t>
                      </a:r>
                    </a:p>
                  </a:txBody>
                  <a:tcPr/>
                </a:tc>
                <a:tc>
                  <a:txBody>
                    <a:bodyPr/>
                    <a:lstStyle/>
                    <a:p>
                      <a:r>
                        <a:rPr lang="en-US" sz="1400" dirty="0"/>
                        <a:t>1.75</a:t>
                      </a:r>
                    </a:p>
                  </a:txBody>
                  <a:tcPr/>
                </a:tc>
                <a:tc>
                  <a:txBody>
                    <a:bodyPr/>
                    <a:lstStyle/>
                    <a:p>
                      <a:r>
                        <a:rPr lang="en-US" sz="1400" dirty="0"/>
                        <a:t>1616</a:t>
                      </a:r>
                    </a:p>
                  </a:txBody>
                  <a:tcPr/>
                </a:tc>
                <a:tc>
                  <a:txBody>
                    <a:bodyPr/>
                    <a:lstStyle/>
                    <a:p>
                      <a:r>
                        <a:rPr lang="en-US" sz="1400" dirty="0"/>
                        <a:t>$155K</a:t>
                      </a:r>
                    </a:p>
                  </a:txBody>
                  <a:tcPr/>
                </a:tc>
                <a:extLst>
                  <a:ext uri="{0D108BD9-81ED-4DB2-BD59-A6C34878D82A}">
                    <a16:rowId xmlns:a16="http://schemas.microsoft.com/office/drawing/2014/main" val="10002"/>
                  </a:ext>
                </a:extLst>
              </a:tr>
              <a:tr h="370840">
                <a:tc>
                  <a:txBody>
                    <a:bodyPr/>
                    <a:lstStyle/>
                    <a:p>
                      <a:r>
                        <a:rPr lang="en-US" sz="1400" dirty="0"/>
                        <a:t>4</a:t>
                      </a:r>
                    </a:p>
                  </a:txBody>
                  <a:tcPr/>
                </a:tc>
                <a:tc>
                  <a:txBody>
                    <a:bodyPr/>
                    <a:lstStyle/>
                    <a:p>
                      <a:r>
                        <a:rPr lang="en-US" sz="1400" dirty="0"/>
                        <a:t>2</a:t>
                      </a:r>
                    </a:p>
                  </a:txBody>
                  <a:tcPr/>
                </a:tc>
                <a:tc>
                  <a:txBody>
                    <a:bodyPr/>
                    <a:lstStyle/>
                    <a:p>
                      <a:r>
                        <a:rPr lang="en-US" sz="1400" dirty="0"/>
                        <a:t>1480</a:t>
                      </a:r>
                    </a:p>
                  </a:txBody>
                  <a:tcPr/>
                </a:tc>
                <a:tc>
                  <a:txBody>
                    <a:bodyPr/>
                    <a:lstStyle/>
                    <a:p>
                      <a:r>
                        <a:rPr lang="en-US" sz="1400" dirty="0"/>
                        <a:t>$64K</a:t>
                      </a:r>
                    </a:p>
                  </a:txBody>
                  <a:tcPr/>
                </a:tc>
                <a:extLst>
                  <a:ext uri="{0D108BD9-81ED-4DB2-BD59-A6C34878D82A}">
                    <a16:rowId xmlns:a16="http://schemas.microsoft.com/office/drawing/2014/main" val="10003"/>
                  </a:ext>
                </a:extLst>
              </a:tr>
              <a:tr h="370840">
                <a:tc>
                  <a:txBody>
                    <a:bodyPr/>
                    <a:lstStyle/>
                    <a:p>
                      <a:r>
                        <a:rPr lang="en-US" sz="1400" dirty="0"/>
                        <a:t>4</a:t>
                      </a:r>
                    </a:p>
                  </a:txBody>
                  <a:tcPr/>
                </a:tc>
                <a:tc>
                  <a:txBody>
                    <a:bodyPr/>
                    <a:lstStyle/>
                    <a:p>
                      <a:r>
                        <a:rPr lang="en-US" sz="1400" dirty="0"/>
                        <a:t>4</a:t>
                      </a:r>
                    </a:p>
                  </a:txBody>
                  <a:tcPr/>
                </a:tc>
                <a:tc>
                  <a:txBody>
                    <a:bodyPr/>
                    <a:lstStyle/>
                    <a:p>
                      <a:r>
                        <a:rPr lang="en-US" sz="1400" dirty="0"/>
                        <a:t>2640</a:t>
                      </a:r>
                    </a:p>
                  </a:txBody>
                  <a:tcPr/>
                </a:tc>
                <a:tc>
                  <a:txBody>
                    <a:bodyPr/>
                    <a:lstStyle/>
                    <a:p>
                      <a:r>
                        <a:rPr lang="en-US" sz="1400" dirty="0"/>
                        <a:t>$279K</a:t>
                      </a:r>
                    </a:p>
                  </a:txBody>
                  <a:tcPr/>
                </a:tc>
                <a:extLst>
                  <a:ext uri="{0D108BD9-81ED-4DB2-BD59-A6C34878D82A}">
                    <a16:rowId xmlns:a16="http://schemas.microsoft.com/office/drawing/2014/main" val="10004"/>
                  </a:ext>
                </a:extLst>
              </a:tr>
              <a:tr h="370840">
                <a:tc>
                  <a:txBody>
                    <a:bodyPr/>
                    <a:lstStyle/>
                    <a:p>
                      <a:r>
                        <a:rPr lang="en-US" sz="1400" dirty="0"/>
                        <a:t>5</a:t>
                      </a:r>
                    </a:p>
                  </a:txBody>
                  <a:tcPr/>
                </a:tc>
                <a:tc>
                  <a:txBody>
                    <a:bodyPr/>
                    <a:lstStyle/>
                    <a:p>
                      <a:r>
                        <a:rPr lang="en-US" sz="1400" dirty="0"/>
                        <a:t>5</a:t>
                      </a:r>
                    </a:p>
                  </a:txBody>
                  <a:tcPr/>
                </a:tc>
                <a:tc>
                  <a:txBody>
                    <a:bodyPr/>
                    <a:lstStyle/>
                    <a:p>
                      <a:r>
                        <a:rPr lang="en-US" sz="1400" dirty="0"/>
                        <a:t>4175</a:t>
                      </a:r>
                    </a:p>
                  </a:txBody>
                  <a:tcPr/>
                </a:tc>
                <a:tc>
                  <a:txBody>
                    <a:bodyPr/>
                    <a:lstStyle/>
                    <a:p>
                      <a:r>
                        <a:rPr lang="en-US" sz="1400" dirty="0"/>
                        <a:t>$525K</a:t>
                      </a:r>
                    </a:p>
                  </a:txBody>
                  <a:tcPr/>
                </a:tc>
                <a:extLst>
                  <a:ext uri="{0D108BD9-81ED-4DB2-BD59-A6C34878D82A}">
                    <a16:rowId xmlns:a16="http://schemas.microsoft.com/office/drawing/2014/main" val="10005"/>
                  </a:ext>
                </a:extLst>
              </a:tr>
              <a:tr h="370840">
                <a:tc>
                  <a:txBody>
                    <a:bodyPr/>
                    <a:lstStyle/>
                    <a:p>
                      <a:r>
                        <a:rPr lang="en-US" sz="1400" dirty="0"/>
                        <a:t>5</a:t>
                      </a:r>
                    </a:p>
                  </a:txBody>
                  <a:tcPr/>
                </a:tc>
                <a:tc>
                  <a:txBody>
                    <a:bodyPr/>
                    <a:lstStyle/>
                    <a:p>
                      <a:r>
                        <a:rPr lang="en-US" sz="1400" dirty="0"/>
                        <a:t>2.5</a:t>
                      </a:r>
                    </a:p>
                  </a:txBody>
                  <a:tcPr/>
                </a:tc>
                <a:tc>
                  <a:txBody>
                    <a:bodyPr/>
                    <a:lstStyle/>
                    <a:p>
                      <a:r>
                        <a:rPr lang="en-US" sz="1400" dirty="0"/>
                        <a:t>1702</a:t>
                      </a:r>
                    </a:p>
                  </a:txBody>
                  <a:tcPr/>
                </a:tc>
                <a:tc>
                  <a:txBody>
                    <a:bodyPr/>
                    <a:lstStyle/>
                    <a:p>
                      <a:r>
                        <a:rPr lang="en-US" sz="1400" dirty="0"/>
                        <a:t>$120K</a:t>
                      </a:r>
                    </a:p>
                  </a:txBody>
                  <a:tcPr/>
                </a:tc>
                <a:extLst>
                  <a:ext uri="{0D108BD9-81ED-4DB2-BD59-A6C34878D82A}">
                    <a16:rowId xmlns:a16="http://schemas.microsoft.com/office/drawing/2014/main" val="10006"/>
                  </a:ext>
                </a:extLst>
              </a:tr>
              <a:tr h="370840">
                <a:tc>
                  <a:txBody>
                    <a:bodyPr/>
                    <a:lstStyle/>
                    <a:p>
                      <a:r>
                        <a:rPr lang="en-US" sz="1400" dirty="0"/>
                        <a:t>3</a:t>
                      </a:r>
                    </a:p>
                  </a:txBody>
                  <a:tcPr/>
                </a:tc>
                <a:tc>
                  <a:txBody>
                    <a:bodyPr/>
                    <a:lstStyle/>
                    <a:p>
                      <a:r>
                        <a:rPr lang="en-US" sz="1400" dirty="0"/>
                        <a:t>1</a:t>
                      </a:r>
                    </a:p>
                  </a:txBody>
                  <a:tcPr/>
                </a:tc>
                <a:tc>
                  <a:txBody>
                    <a:bodyPr/>
                    <a:lstStyle/>
                    <a:p>
                      <a:r>
                        <a:rPr lang="en-US" sz="1400" dirty="0"/>
                        <a:t>1582</a:t>
                      </a:r>
                    </a:p>
                  </a:txBody>
                  <a:tcPr/>
                </a:tc>
                <a:tc>
                  <a:txBody>
                    <a:bodyPr/>
                    <a:lstStyle/>
                    <a:p>
                      <a:r>
                        <a:rPr lang="en-US" sz="1400" dirty="0"/>
                        <a:t>$103K</a:t>
                      </a:r>
                    </a:p>
                  </a:txBody>
                  <a:tcPr/>
                </a:tc>
                <a:extLst>
                  <a:ext uri="{0D108BD9-81ED-4DB2-BD59-A6C34878D82A}">
                    <a16:rowId xmlns:a16="http://schemas.microsoft.com/office/drawing/2014/main" val="10007"/>
                  </a:ext>
                </a:extLst>
              </a:tr>
              <a:tr h="370840">
                <a:tc>
                  <a:txBody>
                    <a:bodyPr/>
                    <a:lstStyle/>
                    <a:p>
                      <a:r>
                        <a:rPr lang="en-US" sz="1400" dirty="0"/>
                        <a:t>3</a:t>
                      </a:r>
                    </a:p>
                  </a:txBody>
                  <a:tcPr/>
                </a:tc>
                <a:tc>
                  <a:txBody>
                    <a:bodyPr/>
                    <a:lstStyle/>
                    <a:p>
                      <a:r>
                        <a:rPr lang="en-US" sz="1400" dirty="0"/>
                        <a:t>2</a:t>
                      </a:r>
                    </a:p>
                  </a:txBody>
                  <a:tcPr/>
                </a:tc>
                <a:tc>
                  <a:txBody>
                    <a:bodyPr/>
                    <a:lstStyle/>
                    <a:p>
                      <a:r>
                        <a:rPr lang="en-US" sz="1400" dirty="0"/>
                        <a:t>1292</a:t>
                      </a:r>
                    </a:p>
                  </a:txBody>
                  <a:tcPr/>
                </a:tc>
                <a:tc>
                  <a:txBody>
                    <a:bodyPr/>
                    <a:lstStyle/>
                    <a:p>
                      <a:r>
                        <a:rPr lang="en-US" sz="1400" dirty="0"/>
                        <a:t>$100K</a:t>
                      </a:r>
                    </a:p>
                  </a:txBody>
                  <a:tcPr/>
                </a:tc>
                <a:extLst>
                  <a:ext uri="{0D108BD9-81ED-4DB2-BD59-A6C34878D82A}">
                    <a16:rowId xmlns:a16="http://schemas.microsoft.com/office/drawing/2014/main" val="10008"/>
                  </a:ext>
                </a:extLst>
              </a:tr>
              <a:tr h="370840">
                <a:tc>
                  <a:txBody>
                    <a:bodyPr/>
                    <a:lstStyle/>
                    <a:p>
                      <a:r>
                        <a:rPr lang="en-US" sz="1400" dirty="0"/>
                        <a:t>3</a:t>
                      </a:r>
                    </a:p>
                  </a:txBody>
                  <a:tcPr/>
                </a:tc>
                <a:tc>
                  <a:txBody>
                    <a:bodyPr/>
                    <a:lstStyle/>
                    <a:p>
                      <a:r>
                        <a:rPr lang="en-US" sz="1400" dirty="0"/>
                        <a:t>3</a:t>
                      </a:r>
                    </a:p>
                  </a:txBody>
                  <a:tcPr/>
                </a:tc>
                <a:tc>
                  <a:txBody>
                    <a:bodyPr/>
                    <a:lstStyle/>
                    <a:p>
                      <a:r>
                        <a:rPr lang="en-US" sz="1400" dirty="0"/>
                        <a:t>1780</a:t>
                      </a:r>
                    </a:p>
                  </a:txBody>
                  <a:tcPr/>
                </a:tc>
                <a:tc>
                  <a:txBody>
                    <a:bodyPr/>
                    <a:lstStyle/>
                    <a:p>
                      <a:r>
                        <a:rPr lang="en-US" sz="1400" dirty="0"/>
                        <a:t>$159K</a:t>
                      </a:r>
                    </a:p>
                  </a:txBody>
                  <a:tcPr/>
                </a:tc>
                <a:extLst>
                  <a:ext uri="{0D108BD9-81ED-4DB2-BD59-A6C34878D82A}">
                    <a16:rowId xmlns:a16="http://schemas.microsoft.com/office/drawing/2014/main" val="10009"/>
                  </a:ext>
                </a:extLst>
              </a:tr>
            </a:tbl>
          </a:graphicData>
        </a:graphic>
      </p:graphicFrame>
      <p:sp>
        <p:nvSpPr>
          <p:cNvPr id="6" name="Text Placeholder 5"/>
          <p:cNvSpPr>
            <a:spLocks noGrp="1"/>
          </p:cNvSpPr>
          <p:nvPr>
            <p:ph type="body" sz="quarter" idx="3"/>
          </p:nvPr>
        </p:nvSpPr>
        <p:spPr>
          <a:xfrm>
            <a:off x="4645025" y="1256826"/>
            <a:ext cx="3887391" cy="427066"/>
          </a:xfrm>
        </p:spPr>
        <p:txBody>
          <a:bodyPr/>
          <a:lstStyle/>
          <a:p>
            <a:r>
              <a:rPr lang="en-US" dirty="0"/>
              <a:t>East Cleveland</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202273066"/>
              </p:ext>
            </p:extLst>
          </p:nvPr>
        </p:nvGraphicFramePr>
        <p:xfrm>
          <a:off x="4645025" y="1728156"/>
          <a:ext cx="3233420" cy="3708400"/>
        </p:xfrm>
        <a:graphic>
          <a:graphicData uri="http://schemas.openxmlformats.org/drawingml/2006/table">
            <a:tbl>
              <a:tblPr firstRow="1" bandRow="1">
                <a:tableStyleId>{5C22544A-7EE6-4342-B048-85BDC9FD1C3A}</a:tableStyleId>
              </a:tblPr>
              <a:tblGrid>
                <a:gridCol w="808355">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808355">
                  <a:extLst>
                    <a:ext uri="{9D8B030D-6E8A-4147-A177-3AD203B41FA5}">
                      <a16:colId xmlns:a16="http://schemas.microsoft.com/office/drawing/2014/main" val="20002"/>
                    </a:ext>
                  </a:extLst>
                </a:gridCol>
                <a:gridCol w="808355">
                  <a:extLst>
                    <a:ext uri="{9D8B030D-6E8A-4147-A177-3AD203B41FA5}">
                      <a16:colId xmlns:a16="http://schemas.microsoft.com/office/drawing/2014/main" val="20004"/>
                    </a:ext>
                  </a:extLst>
                </a:gridCol>
              </a:tblGrid>
              <a:tr h="370840">
                <a:tc>
                  <a:txBody>
                    <a:bodyPr/>
                    <a:lstStyle/>
                    <a:p>
                      <a:r>
                        <a:rPr lang="en-US" sz="1600" dirty="0"/>
                        <a:t>Beds</a:t>
                      </a:r>
                    </a:p>
                  </a:txBody>
                  <a:tcPr/>
                </a:tc>
                <a:tc>
                  <a:txBody>
                    <a:bodyPr/>
                    <a:lstStyle/>
                    <a:p>
                      <a:r>
                        <a:rPr lang="en-US" sz="1600" dirty="0"/>
                        <a:t>Bath</a:t>
                      </a:r>
                    </a:p>
                  </a:txBody>
                  <a:tcPr/>
                </a:tc>
                <a:tc>
                  <a:txBody>
                    <a:bodyPr/>
                    <a:lstStyle/>
                    <a:p>
                      <a:r>
                        <a:rPr lang="en-US" sz="1600" dirty="0" err="1"/>
                        <a:t>SqFt</a:t>
                      </a:r>
                      <a:endParaRPr lang="en-US" sz="1600" dirty="0"/>
                    </a:p>
                  </a:txBody>
                  <a:tcPr/>
                </a:tc>
                <a:tc>
                  <a:txBody>
                    <a:bodyPr/>
                    <a:lstStyle/>
                    <a:p>
                      <a:r>
                        <a:rPr lang="en-US" sz="1600" dirty="0"/>
                        <a:t>Price</a:t>
                      </a:r>
                    </a:p>
                  </a:txBody>
                  <a:tcPr/>
                </a:tc>
                <a:extLst>
                  <a:ext uri="{0D108BD9-81ED-4DB2-BD59-A6C34878D82A}">
                    <a16:rowId xmlns:a16="http://schemas.microsoft.com/office/drawing/2014/main" val="10000"/>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1181</a:t>
                      </a:r>
                    </a:p>
                  </a:txBody>
                  <a:tcPr/>
                </a:tc>
                <a:tc>
                  <a:txBody>
                    <a:bodyPr/>
                    <a:lstStyle/>
                    <a:p>
                      <a:r>
                        <a:rPr lang="en-US" sz="1600" dirty="0"/>
                        <a:t>$65K</a:t>
                      </a:r>
                    </a:p>
                  </a:txBody>
                  <a:tcPr/>
                </a:tc>
                <a:extLst>
                  <a:ext uri="{0D108BD9-81ED-4DB2-BD59-A6C34878D82A}">
                    <a16:rowId xmlns:a16="http://schemas.microsoft.com/office/drawing/2014/main" val="10001"/>
                  </a:ext>
                </a:extLst>
              </a:tr>
              <a:tr h="370840">
                <a:tc>
                  <a:txBody>
                    <a:bodyPr/>
                    <a:lstStyle/>
                    <a:p>
                      <a:r>
                        <a:rPr lang="en-US" sz="1600" dirty="0"/>
                        <a:t>3</a:t>
                      </a:r>
                    </a:p>
                  </a:txBody>
                  <a:tcPr/>
                </a:tc>
                <a:tc>
                  <a:txBody>
                    <a:bodyPr/>
                    <a:lstStyle/>
                    <a:p>
                      <a:r>
                        <a:rPr lang="en-US" sz="1600" dirty="0"/>
                        <a:t>1.5</a:t>
                      </a:r>
                    </a:p>
                  </a:txBody>
                  <a:tcPr/>
                </a:tc>
                <a:tc>
                  <a:txBody>
                    <a:bodyPr/>
                    <a:lstStyle/>
                    <a:p>
                      <a:r>
                        <a:rPr lang="en-US" sz="1600" dirty="0"/>
                        <a:t>1391</a:t>
                      </a:r>
                    </a:p>
                  </a:txBody>
                  <a:tcPr/>
                </a:tc>
                <a:tc>
                  <a:txBody>
                    <a:bodyPr/>
                    <a:lstStyle/>
                    <a:p>
                      <a:r>
                        <a:rPr lang="en-US" sz="1600" dirty="0"/>
                        <a:t>$39K</a:t>
                      </a:r>
                    </a:p>
                  </a:txBody>
                  <a:tcPr/>
                </a:tc>
                <a:extLst>
                  <a:ext uri="{0D108BD9-81ED-4DB2-BD59-A6C34878D82A}">
                    <a16:rowId xmlns:a16="http://schemas.microsoft.com/office/drawing/2014/main" val="10002"/>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1424</a:t>
                      </a:r>
                    </a:p>
                  </a:txBody>
                  <a:tcPr/>
                </a:tc>
                <a:tc>
                  <a:txBody>
                    <a:bodyPr/>
                    <a:lstStyle/>
                    <a:p>
                      <a:r>
                        <a:rPr lang="en-US" sz="1600" dirty="0"/>
                        <a:t>$39K</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r>
                        <a:rPr lang="en-US" sz="1600" dirty="0"/>
                        <a:t>2</a:t>
                      </a:r>
                    </a:p>
                  </a:txBody>
                  <a:tcPr/>
                </a:tc>
                <a:tc>
                  <a:txBody>
                    <a:bodyPr/>
                    <a:lstStyle/>
                    <a:p>
                      <a:r>
                        <a:rPr lang="en-US" sz="1600" dirty="0"/>
                        <a:t>1895</a:t>
                      </a:r>
                    </a:p>
                  </a:txBody>
                  <a:tcPr/>
                </a:tc>
                <a:tc>
                  <a:txBody>
                    <a:bodyPr/>
                    <a:lstStyle/>
                    <a:p>
                      <a:r>
                        <a:rPr lang="en-US" sz="1600" dirty="0"/>
                        <a:t>$30K</a:t>
                      </a:r>
                    </a:p>
                  </a:txBody>
                  <a:tcPr/>
                </a:tc>
                <a:extLst>
                  <a:ext uri="{0D108BD9-81ED-4DB2-BD59-A6C34878D82A}">
                    <a16:rowId xmlns:a16="http://schemas.microsoft.com/office/drawing/2014/main" val="10004"/>
                  </a:ext>
                </a:extLst>
              </a:tr>
              <a:tr h="370840">
                <a:tc>
                  <a:txBody>
                    <a:bodyPr/>
                    <a:lstStyle/>
                    <a:p>
                      <a:r>
                        <a:rPr lang="en-US" sz="1600" dirty="0"/>
                        <a:t>5</a:t>
                      </a:r>
                    </a:p>
                  </a:txBody>
                  <a:tcPr/>
                </a:tc>
                <a:tc>
                  <a:txBody>
                    <a:bodyPr/>
                    <a:lstStyle/>
                    <a:p>
                      <a:r>
                        <a:rPr lang="en-US" sz="1600" dirty="0"/>
                        <a:t>1</a:t>
                      </a:r>
                    </a:p>
                  </a:txBody>
                  <a:tcPr/>
                </a:tc>
                <a:tc>
                  <a:txBody>
                    <a:bodyPr/>
                    <a:lstStyle/>
                    <a:p>
                      <a:r>
                        <a:rPr lang="en-US" sz="1600" dirty="0"/>
                        <a:t>1607</a:t>
                      </a:r>
                    </a:p>
                  </a:txBody>
                  <a:tcPr/>
                </a:tc>
                <a:tc>
                  <a:txBody>
                    <a:bodyPr/>
                    <a:lstStyle/>
                    <a:p>
                      <a:r>
                        <a:rPr lang="en-US" sz="1600" dirty="0"/>
                        <a:t>$50K</a:t>
                      </a:r>
                    </a:p>
                  </a:txBody>
                  <a:tcPr/>
                </a:tc>
                <a:extLst>
                  <a:ext uri="{0D108BD9-81ED-4DB2-BD59-A6C34878D82A}">
                    <a16:rowId xmlns:a16="http://schemas.microsoft.com/office/drawing/2014/main" val="10005"/>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1312</a:t>
                      </a:r>
                    </a:p>
                  </a:txBody>
                  <a:tcPr/>
                </a:tc>
                <a:tc>
                  <a:txBody>
                    <a:bodyPr/>
                    <a:lstStyle/>
                    <a:p>
                      <a:r>
                        <a:rPr lang="en-US" sz="1600" dirty="0"/>
                        <a:t>$11K</a:t>
                      </a:r>
                    </a:p>
                  </a:txBody>
                  <a:tcPr/>
                </a:tc>
                <a:extLst>
                  <a:ext uri="{0D108BD9-81ED-4DB2-BD59-A6C34878D82A}">
                    <a16:rowId xmlns:a16="http://schemas.microsoft.com/office/drawing/2014/main" val="10006"/>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1152</a:t>
                      </a:r>
                    </a:p>
                  </a:txBody>
                  <a:tcPr/>
                </a:tc>
                <a:tc>
                  <a:txBody>
                    <a:bodyPr/>
                    <a:lstStyle/>
                    <a:p>
                      <a:r>
                        <a:rPr lang="en-US" sz="1600" dirty="0"/>
                        <a:t>$5K</a:t>
                      </a:r>
                    </a:p>
                  </a:txBody>
                  <a:tcPr/>
                </a:tc>
                <a:extLst>
                  <a:ext uri="{0D108BD9-81ED-4DB2-BD59-A6C34878D82A}">
                    <a16:rowId xmlns:a16="http://schemas.microsoft.com/office/drawing/2014/main" val="10007"/>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1556</a:t>
                      </a:r>
                    </a:p>
                  </a:txBody>
                  <a:tcPr/>
                </a:tc>
                <a:tc>
                  <a:txBody>
                    <a:bodyPr/>
                    <a:lstStyle/>
                    <a:p>
                      <a:r>
                        <a:rPr lang="en-US" sz="1600" dirty="0"/>
                        <a:t>$81K</a:t>
                      </a:r>
                    </a:p>
                  </a:txBody>
                  <a:tcPr/>
                </a:tc>
                <a:extLst>
                  <a:ext uri="{0D108BD9-81ED-4DB2-BD59-A6C34878D82A}">
                    <a16:rowId xmlns:a16="http://schemas.microsoft.com/office/drawing/2014/main" val="10008"/>
                  </a:ext>
                </a:extLst>
              </a:tr>
              <a:tr h="370840">
                <a:tc>
                  <a:txBody>
                    <a:bodyPr/>
                    <a:lstStyle/>
                    <a:p>
                      <a:r>
                        <a:rPr lang="en-US" sz="1600" dirty="0"/>
                        <a:t>2</a:t>
                      </a:r>
                    </a:p>
                  </a:txBody>
                  <a:tcPr/>
                </a:tc>
                <a:tc>
                  <a:txBody>
                    <a:bodyPr/>
                    <a:lstStyle/>
                    <a:p>
                      <a:r>
                        <a:rPr lang="en-US" sz="1600" dirty="0"/>
                        <a:t>1</a:t>
                      </a:r>
                    </a:p>
                  </a:txBody>
                  <a:tcPr/>
                </a:tc>
                <a:tc>
                  <a:txBody>
                    <a:bodyPr/>
                    <a:lstStyle/>
                    <a:p>
                      <a:r>
                        <a:rPr lang="en-US" sz="1600" dirty="0"/>
                        <a:t>811</a:t>
                      </a:r>
                    </a:p>
                  </a:txBody>
                  <a:tcPr/>
                </a:tc>
                <a:tc>
                  <a:txBody>
                    <a:bodyPr/>
                    <a:lstStyle/>
                    <a:p>
                      <a:r>
                        <a:rPr lang="en-US" sz="1600" dirty="0"/>
                        <a:t>$46K</a:t>
                      </a:r>
                    </a:p>
                  </a:txBody>
                  <a:tcPr/>
                </a:tc>
                <a:extLst>
                  <a:ext uri="{0D108BD9-81ED-4DB2-BD59-A6C34878D82A}">
                    <a16:rowId xmlns:a16="http://schemas.microsoft.com/office/drawing/2014/main" val="10009"/>
                  </a:ext>
                </a:extLst>
              </a:tr>
            </a:tbl>
          </a:graphicData>
        </a:graphic>
      </p:graphicFrame>
      <p:sp>
        <p:nvSpPr>
          <p:cNvPr id="7" name="Rectangle 6">
            <a:extLst>
              <a:ext uri="{FF2B5EF4-FFF2-40B4-BE49-F238E27FC236}">
                <a16:creationId xmlns:a16="http://schemas.microsoft.com/office/drawing/2014/main" id="{919F7D29-F4D4-4EB3-A46A-7AD03CEFFEBD}"/>
              </a:ext>
            </a:extLst>
          </p:cNvPr>
          <p:cNvSpPr/>
          <p:nvPr/>
        </p:nvSpPr>
        <p:spPr>
          <a:xfrm>
            <a:off x="457200" y="5791200"/>
            <a:ext cx="82296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What patterns do we observe in this data?</a:t>
            </a:r>
            <a:endParaRPr lang="en-US" sz="2800" dirty="0">
              <a:solidFill>
                <a:schemeClr val="bg1"/>
              </a:solidFill>
            </a:endParaRP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10/4/20</a:t>
            </a:fld>
            <a:endParaRPr lang="en-US"/>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15</a:t>
            </a:r>
          </a:p>
        </p:txBody>
      </p:sp>
    </p:spTree>
    <p:extLst>
      <p:ext uri="{BB962C8B-B14F-4D97-AF65-F5344CB8AC3E}">
        <p14:creationId xmlns:p14="http://schemas.microsoft.com/office/powerpoint/2010/main" val="38825353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2338</Words>
  <Application>Microsoft Macintosh PowerPoint</Application>
  <PresentationFormat>On-screen Show (4:3)</PresentationFormat>
  <Paragraphs>555</Paragraphs>
  <Slides>37</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7" baseType="lpstr">
      <vt:lpstr>Arial</vt:lpstr>
      <vt:lpstr>Calibri</vt:lpstr>
      <vt:lpstr>Calibri Light</vt:lpstr>
      <vt:lpstr>Consolas</vt:lpstr>
      <vt:lpstr>Courier New</vt:lpstr>
      <vt:lpstr>Open Sans</vt:lpstr>
      <vt:lpstr>Wingdings 2</vt:lpstr>
      <vt:lpstr>1_Office Theme</vt:lpstr>
      <vt:lpstr>Document</vt:lpstr>
      <vt:lpstr>think-cell Slide</vt:lpstr>
      <vt:lpstr>Agenda</vt:lpstr>
      <vt:lpstr>KNN</vt:lpstr>
      <vt:lpstr>Now a new Classification Approach - KNN</vt:lpstr>
      <vt:lpstr>Basic Idea</vt:lpstr>
      <vt:lpstr>How to measure “nearby”?</vt:lpstr>
      <vt:lpstr>East Side of Cleveland on Zillow</vt:lpstr>
      <vt:lpstr>Example East Side House</vt:lpstr>
      <vt:lpstr>Example West Side House</vt:lpstr>
      <vt:lpstr>Collected a small data set comparing East Cleveland to West.</vt:lpstr>
      <vt:lpstr>Here are some unknown houses…</vt:lpstr>
      <vt:lpstr>Let’s pick two house attributes, sqft and price</vt:lpstr>
      <vt:lpstr>KNN Measures the Euclidean distance between points</vt:lpstr>
      <vt:lpstr>Euclidean Distance measures distance like a ruler</vt:lpstr>
      <vt:lpstr>Euclidean Distance measures distance like a ruler</vt:lpstr>
      <vt:lpstr>Euclidean Distance measures distance like a ruler</vt:lpstr>
      <vt:lpstr>Euclidean Distance measures distance like a ruler</vt:lpstr>
      <vt:lpstr>Your guess K=1</vt:lpstr>
      <vt:lpstr>K = 1</vt:lpstr>
      <vt:lpstr>K is a tuning parameter the practitioner chooses.</vt:lpstr>
      <vt:lpstr>K is a tuning parameter the practitioner chooses.</vt:lpstr>
      <vt:lpstr>Is the “?” house a big house or a small house?</vt:lpstr>
      <vt:lpstr>Special K = 1!</vt:lpstr>
      <vt:lpstr>Special K!</vt:lpstr>
      <vt:lpstr>Special K!</vt:lpstr>
      <vt:lpstr>Choosing k</vt:lpstr>
      <vt:lpstr>Scaling your Inputs </vt:lpstr>
      <vt:lpstr>Open C_normalization example_REVISED.R</vt:lpstr>
      <vt:lpstr>Agenda</vt:lpstr>
      <vt:lpstr>Classifying Absenteeism at Work</vt:lpstr>
      <vt:lpstr>Open D_knn_example_classification.R</vt:lpstr>
      <vt:lpstr>Using K-NN for Prediction (Continuous)</vt:lpstr>
      <vt:lpstr>KNN is helpful for both business problems.</vt:lpstr>
      <vt:lpstr>KNN is helpful for both business problems.</vt:lpstr>
      <vt:lpstr>Open ﻿E_knn_example_prediction.R</vt:lpstr>
      <vt:lpstr>KNN Summary </vt:lpstr>
      <vt:lpstr>Your Data Mining Toolbox</vt:lpstr>
      <vt:lpstr>Appreciation for your hard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Edward Kwartler</dc:creator>
  <cp:lastModifiedBy>Edward Kwartler</cp:lastModifiedBy>
  <cp:revision>3</cp:revision>
  <dcterms:created xsi:type="dcterms:W3CDTF">2020-10-04T23:54:54Z</dcterms:created>
  <dcterms:modified xsi:type="dcterms:W3CDTF">2020-10-05T00:33:46Z</dcterms:modified>
</cp:coreProperties>
</file>